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1.xml" ContentType="application/vnd.openxmlformats-officedocument.presentationml.comment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9" r:id="rId1"/>
  </p:sldMasterIdLst>
  <p:notesMasterIdLst>
    <p:notesMasterId r:id="rId17"/>
  </p:notesMasterIdLst>
  <p:handoutMasterIdLst>
    <p:handoutMasterId r:id="rId18"/>
  </p:handoutMasterIdLst>
  <p:sldIdLst>
    <p:sldId id="338" r:id="rId2"/>
    <p:sldId id="408" r:id="rId3"/>
    <p:sldId id="279" r:id="rId4"/>
    <p:sldId id="401" r:id="rId5"/>
    <p:sldId id="416" r:id="rId6"/>
    <p:sldId id="403" r:id="rId7"/>
    <p:sldId id="410" r:id="rId8"/>
    <p:sldId id="411" r:id="rId9"/>
    <p:sldId id="412" r:id="rId10"/>
    <p:sldId id="409" r:id="rId11"/>
    <p:sldId id="414" r:id="rId12"/>
    <p:sldId id="407" r:id="rId13"/>
    <p:sldId id="389" r:id="rId14"/>
    <p:sldId id="415" r:id="rId15"/>
    <p:sldId id="386"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yl B Dieter" initials="DBD" lastIdx="1" clrIdx="0"/>
  <p:cmAuthor id="2" name="Maria Garrido-De La Cruz" initials="MGLC" lastIdx="1" clrIdx="1">
    <p:extLst>
      <p:ext uri="{19B8F6BF-5375-455C-9EA6-DF929625EA0E}">
        <p15:presenceInfo xmlns:p15="http://schemas.microsoft.com/office/powerpoint/2012/main" userId="S-1-5-21-1817191769-868238999-2816496414-39150" providerId="AD"/>
      </p:ext>
    </p:extLst>
  </p:cmAuthor>
  <p:cmAuthor id="3" name="Angie Lin Mendoza" initials="ALM" lastIdx="1" clrIdx="2">
    <p:extLst>
      <p:ext uri="{19B8F6BF-5375-455C-9EA6-DF929625EA0E}">
        <p15:presenceInfo xmlns:p15="http://schemas.microsoft.com/office/powerpoint/2012/main" userId="S-1-5-21-1817191769-868238999-2816496414-50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F2D"/>
    <a:srgbClr val="E4BF1F"/>
    <a:srgbClr val="C89800"/>
    <a:srgbClr val="A86ED4"/>
    <a:srgbClr val="00FF00"/>
    <a:srgbClr val="006600"/>
    <a:srgbClr val="B0ADC1"/>
    <a:srgbClr val="43428A"/>
    <a:srgbClr val="ECCD7F"/>
    <a:srgbClr val="FF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autoAdjust="0"/>
    <p:restoredTop sz="96327" autoAdjust="0"/>
  </p:normalViewPr>
  <p:slideViewPr>
    <p:cSldViewPr>
      <p:cViewPr varScale="1">
        <p:scale>
          <a:sx n="114" d="100"/>
          <a:sy n="114" d="100"/>
        </p:scale>
        <p:origin x="9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8"/>
    </p:cViewPr>
  </p:sorterViewPr>
  <p:notesViewPr>
    <p:cSldViewPr>
      <p:cViewPr varScale="1">
        <p:scale>
          <a:sx n="93" d="100"/>
          <a:sy n="93" d="100"/>
        </p:scale>
        <p:origin x="26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semester Award </a:t>
            </a:r>
          </a:p>
          <a:p>
            <a:pPr>
              <a:defRPr/>
            </a:pPr>
            <a:r>
              <a:rPr lang="en-US" dirty="0"/>
              <a:t>Distribution by College</a:t>
            </a:r>
          </a:p>
        </c:rich>
      </c:tx>
      <c:layout>
        <c:manualLayout>
          <c:xMode val="edge"/>
          <c:yMode val="edge"/>
          <c:x val="0.25150469205048004"/>
          <c:y val="0.85996229368515609"/>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63656084085381"/>
          <c:y val="0.13955963033931829"/>
          <c:w val="0.57072687831829239"/>
          <c:h val="0.70615380463360011"/>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4E6-4D7F-BD22-290282D98A1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4E6-4D7F-BD22-290282D98A1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4E6-4D7F-BD22-290282D98A1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4E6-4D7F-BD22-290282D98A12}"/>
              </c:ext>
            </c:extLst>
          </c:dPt>
          <c:dPt>
            <c:idx val="4"/>
            <c:bubble3D val="0"/>
            <c:spPr>
              <a:solidFill>
                <a:schemeClr val="accent1">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4E6-4D7F-BD22-290282D98A1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4E6-4D7F-BD22-290282D98A1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4E6-4D7F-BD22-290282D98A12}"/>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4E6-4D7F-BD22-290282D98A12}"/>
              </c:ext>
            </c:extLst>
          </c:dPt>
          <c:dLbls>
            <c:dLbl>
              <c:idx val="0"/>
              <c:tx>
                <c:rich>
                  <a:bodyPr/>
                  <a:lstStyle/>
                  <a:p>
                    <a:fld id="{A362BE3F-92E6-4A50-8735-124FC02AAE6F}" type="CATEGORYNAME">
                      <a:rPr lang="en-US">
                        <a:solidFill>
                          <a:srgbClr val="002060"/>
                        </a:solidFill>
                      </a:rPr>
                      <a:pPr/>
                      <a:t>[CATEGORY NAME]</a:t>
                    </a:fld>
                    <a:r>
                      <a:rPr lang="en-US" baseline="0">
                        <a:solidFill>
                          <a:srgbClr val="002060"/>
                        </a:solidFill>
                      </a:rPr>
                      <a:t>
</a:t>
                    </a:r>
                    <a:fld id="{A1FDA4E0-9A6B-4C19-8CFB-C79824C4C273}"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E6-4D7F-BD22-290282D98A12}"/>
                </c:ext>
              </c:extLst>
            </c:dLbl>
            <c:dLbl>
              <c:idx val="1"/>
              <c:layout>
                <c:manualLayout>
                  <c:x val="-2.1923268560039861E-2"/>
                  <c:y val="-3.2760032760032762E-3"/>
                </c:manualLayout>
              </c:layout>
              <c:tx>
                <c:rich>
                  <a:bodyPr/>
                  <a:lstStyle/>
                  <a:p>
                    <a:fld id="{7F08C968-88E7-48D3-9135-6B3C25E06DE3}" type="CATEGORYNAME">
                      <a:rPr lang="en-US">
                        <a:solidFill>
                          <a:srgbClr val="002060"/>
                        </a:solidFill>
                      </a:rPr>
                      <a:pPr/>
                      <a:t>[CATEGORY NAME]</a:t>
                    </a:fld>
                    <a:r>
                      <a:rPr lang="en-US" baseline="0">
                        <a:solidFill>
                          <a:srgbClr val="002060"/>
                        </a:solidFill>
                      </a:rPr>
                      <a:t>
</a:t>
                    </a:r>
                    <a:fld id="{FAF0732E-9F25-48F2-B8BA-9664BA4E5F46}"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E6-4D7F-BD22-290282D98A12}"/>
                </c:ext>
              </c:extLst>
            </c:dLbl>
            <c:dLbl>
              <c:idx val="2"/>
              <c:layout>
                <c:manualLayout>
                  <c:x val="4.9682282865326763E-2"/>
                  <c:y val="4.807692307692308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7853985-07E5-447F-ABA3-30F5271E899D}" type="CATEGORYNAME">
                      <a:rPr lang="en-US">
                        <a:solidFill>
                          <a:srgbClr val="002060"/>
                        </a:solidFill>
                      </a:rPr>
                      <a:pPr>
                        <a:defRPr/>
                      </a:pPr>
                      <a:t>[CATEGORY NAME]</a:t>
                    </a:fld>
                    <a:r>
                      <a:rPr lang="en-US" baseline="0">
                        <a:solidFill>
                          <a:srgbClr val="002060"/>
                        </a:solidFill>
                      </a:rPr>
                      <a:t>
</a:t>
                    </a:r>
                    <a:fld id="{13B008B6-1C82-4B2C-B1DD-D7481DCC10A8}" type="PERCENTAGE">
                      <a:rPr lang="en-US" baseline="0">
                        <a:solidFill>
                          <a:srgbClr val="002060"/>
                        </a:solidFill>
                      </a:rPr>
                      <a:pPr>
                        <a:defRPr/>
                      </a:pPr>
                      <a:t>[PERCENTAGE]</a:t>
                    </a:fld>
                    <a:endParaRPr lang="en-US" baseline="0">
                      <a:solidFill>
                        <a:srgbClr val="002060"/>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2306067905895325"/>
                      <c:h val="9.796916010498688E-2"/>
                    </c:manualLayout>
                  </c15:layout>
                  <c15:dlblFieldTable/>
                  <c15:showDataLabelsRange val="0"/>
                </c:ext>
                <c:ext xmlns:c16="http://schemas.microsoft.com/office/drawing/2014/chart" uri="{C3380CC4-5D6E-409C-BE32-E72D297353CC}">
                  <c16:uniqueId val="{00000005-14E6-4D7F-BD22-290282D98A12}"/>
                </c:ext>
              </c:extLst>
            </c:dLbl>
            <c:dLbl>
              <c:idx val="3"/>
              <c:tx>
                <c:rich>
                  <a:bodyPr/>
                  <a:lstStyle/>
                  <a:p>
                    <a:fld id="{6115268F-428B-4618-9730-9B1B35AFA72E}" type="CATEGORYNAME">
                      <a:rPr lang="en-US">
                        <a:solidFill>
                          <a:srgbClr val="002060"/>
                        </a:solidFill>
                      </a:rPr>
                      <a:pPr/>
                      <a:t>[CATEGORY NAME]</a:t>
                    </a:fld>
                    <a:r>
                      <a:rPr lang="en-US" baseline="0">
                        <a:solidFill>
                          <a:srgbClr val="002060"/>
                        </a:solidFill>
                      </a:rPr>
                      <a:t>
</a:t>
                    </a:r>
                    <a:fld id="{3B6F090A-FBB4-4592-A0D0-FA3A2A0731E7}"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4E6-4D7F-BD22-290282D98A12}"/>
                </c:ext>
              </c:extLst>
            </c:dLbl>
            <c:dLbl>
              <c:idx val="4"/>
              <c:tx>
                <c:rich>
                  <a:bodyPr/>
                  <a:lstStyle/>
                  <a:p>
                    <a:fld id="{73C134AB-CD97-485F-A53C-440243D98DD5}" type="CATEGORYNAME">
                      <a:rPr lang="en-US">
                        <a:solidFill>
                          <a:srgbClr val="002060"/>
                        </a:solidFill>
                      </a:rPr>
                      <a:pPr/>
                      <a:t>[CATEGORY NAME]</a:t>
                    </a:fld>
                    <a:r>
                      <a:rPr lang="en-US" baseline="0">
                        <a:solidFill>
                          <a:srgbClr val="002060"/>
                        </a:solidFill>
                      </a:rPr>
                      <a:t>
</a:t>
                    </a:r>
                    <a:fld id="{7EC5A9C6-D873-47D5-9A6C-BFE69E61FF87}"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4E6-4D7F-BD22-290282D98A12}"/>
                </c:ext>
              </c:extLst>
            </c:dLbl>
            <c:dLbl>
              <c:idx val="5"/>
              <c:tx>
                <c:rich>
                  <a:bodyPr/>
                  <a:lstStyle/>
                  <a:p>
                    <a:fld id="{1A459426-62BB-47A7-A3EB-997B2D2EBD81}" type="CATEGORYNAME">
                      <a:rPr lang="en-US">
                        <a:solidFill>
                          <a:srgbClr val="002060"/>
                        </a:solidFill>
                      </a:rPr>
                      <a:pPr/>
                      <a:t>[CATEGORY NAME]</a:t>
                    </a:fld>
                    <a:r>
                      <a:rPr lang="en-US" baseline="0">
                        <a:solidFill>
                          <a:srgbClr val="002060"/>
                        </a:solidFill>
                      </a:rPr>
                      <a:t>
</a:t>
                    </a:r>
                    <a:fld id="{4B83B606-F59A-4A23-BC23-FF600718EBAA}"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4E6-4D7F-BD22-290282D98A12}"/>
                </c:ext>
              </c:extLst>
            </c:dLbl>
            <c:dLbl>
              <c:idx val="6"/>
              <c:delete val="1"/>
              <c:extLst>
                <c:ext xmlns:c15="http://schemas.microsoft.com/office/drawing/2012/chart" uri="{CE6537A1-D6FC-4f65-9D91-7224C49458BB}"/>
                <c:ext xmlns:c16="http://schemas.microsoft.com/office/drawing/2014/chart" uri="{C3380CC4-5D6E-409C-BE32-E72D297353CC}">
                  <c16:uniqueId val="{0000000D-14E6-4D7F-BD22-290282D98A12}"/>
                </c:ext>
              </c:extLst>
            </c:dLbl>
            <c:dLbl>
              <c:idx val="7"/>
              <c:delete val="1"/>
              <c:extLst>
                <c:ext xmlns:c15="http://schemas.microsoft.com/office/drawing/2012/chart" uri="{CE6537A1-D6FC-4f65-9D91-7224C49458BB}"/>
                <c:ext xmlns:c16="http://schemas.microsoft.com/office/drawing/2014/chart" uri="{C3380CC4-5D6E-409C-BE32-E72D297353CC}">
                  <c16:uniqueId val="{0000000F-14E6-4D7F-BD22-290282D98A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SAB Semester'!$A$25:$A$32</c:f>
              <c:strCache>
                <c:ptCount val="8"/>
                <c:pt idx="0">
                  <c:v>BUS</c:v>
                </c:pt>
                <c:pt idx="1">
                  <c:v>EDU</c:v>
                </c:pt>
                <c:pt idx="2">
                  <c:v>ETHS</c:v>
                </c:pt>
                <c:pt idx="3">
                  <c:v>HSS</c:v>
                </c:pt>
                <c:pt idx="4">
                  <c:v>LCA</c:v>
                </c:pt>
                <c:pt idx="5">
                  <c:v>SCI</c:v>
                </c:pt>
                <c:pt idx="6">
                  <c:v>LIB</c:v>
                </c:pt>
                <c:pt idx="7">
                  <c:v>CAPS</c:v>
                </c:pt>
              </c:strCache>
            </c:strRef>
          </c:cat>
          <c:val>
            <c:numRef>
              <c:f>' SAB Semester'!$B$25:$B$32</c:f>
              <c:numCache>
                <c:formatCode>0%</c:formatCode>
                <c:ptCount val="8"/>
                <c:pt idx="0">
                  <c:v>0.21428571428571427</c:v>
                </c:pt>
                <c:pt idx="1">
                  <c:v>4.7619047619047616E-2</c:v>
                </c:pt>
                <c:pt idx="2">
                  <c:v>2.3809523809523808E-2</c:v>
                </c:pt>
                <c:pt idx="3">
                  <c:v>9.5238095238095233E-2</c:v>
                </c:pt>
                <c:pt idx="4">
                  <c:v>0.35714285714285715</c:v>
                </c:pt>
                <c:pt idx="5">
                  <c:v>0.26190476190476192</c:v>
                </c:pt>
                <c:pt idx="6">
                  <c:v>0</c:v>
                </c:pt>
                <c:pt idx="7">
                  <c:v>0</c:v>
                </c:pt>
              </c:numCache>
            </c:numRef>
          </c:val>
          <c:extLst>
            <c:ext xmlns:c16="http://schemas.microsoft.com/office/drawing/2014/chart" uri="{C3380CC4-5D6E-409C-BE32-E72D297353CC}">
              <c16:uniqueId val="{00000010-14E6-4D7F-BD22-290282D98A1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T/TT Faculty</a:t>
            </a:r>
            <a:r>
              <a:rPr lang="en-US" baseline="0"/>
              <a:t> - GENDER</a:t>
            </a:r>
          </a:p>
          <a:p>
            <a:pPr>
              <a:defRPr/>
            </a:pPr>
            <a:r>
              <a:rPr lang="en-US" baseline="0"/>
              <a:t>Fall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322464383914097"/>
          <c:y val="0.20854532606501108"/>
          <c:w val="0.81237051618547684"/>
          <c:h val="0.57989348395166807"/>
        </c:manualLayout>
      </c:layout>
      <c:barChart>
        <c:barDir val="col"/>
        <c:grouping val="clustered"/>
        <c:varyColors val="0"/>
        <c:ser>
          <c:idx val="1"/>
          <c:order val="1"/>
          <c:tx>
            <c:strRef>
              <c:f>'T-TT Gender, Ethnicity'!$C$17:$C$18</c:f>
              <c:strCache>
                <c:ptCount val="2"/>
                <c:pt idx="0">
                  <c:v>FEMALE</c:v>
                </c:pt>
                <c:pt idx="1">
                  <c:v>%</c:v>
                </c:pt>
              </c:strCache>
            </c:strRef>
          </c:tx>
          <c:spPr>
            <a:solidFill>
              <a:schemeClr val="accent4">
                <a:lumMod val="20000"/>
                <a:lumOff val="80000"/>
              </a:schemeClr>
            </a:solidFill>
            <a:ln>
              <a:noFill/>
            </a:ln>
            <a:effectLst/>
          </c:spPr>
          <c:invertIfNegative val="0"/>
          <c:cat>
            <c:strRef>
              <c:f>'T-TT Gender, Ethnicity'!$A$19:$A$26</c:f>
              <c:strCache>
                <c:ptCount val="8"/>
                <c:pt idx="0">
                  <c:v>BUS</c:v>
                </c:pt>
                <c:pt idx="1">
                  <c:v>EDUC</c:v>
                </c:pt>
                <c:pt idx="2">
                  <c:v>ETHS</c:v>
                </c:pt>
                <c:pt idx="3">
                  <c:v>HSS</c:v>
                </c:pt>
                <c:pt idx="4">
                  <c:v>LCA</c:v>
                </c:pt>
                <c:pt idx="5">
                  <c:v>SCI</c:v>
                </c:pt>
                <c:pt idx="6">
                  <c:v>LIB</c:v>
                </c:pt>
                <c:pt idx="7">
                  <c:v>TOTAL T/TT</c:v>
                </c:pt>
              </c:strCache>
            </c:strRef>
          </c:cat>
          <c:val>
            <c:numRef>
              <c:f>'T-TT Gender, Ethnicity'!$C$19:$C$26</c:f>
              <c:numCache>
                <c:formatCode>0%</c:formatCode>
                <c:ptCount val="8"/>
                <c:pt idx="0">
                  <c:v>0.51063829787234039</c:v>
                </c:pt>
                <c:pt idx="1">
                  <c:v>0.72222222222222221</c:v>
                </c:pt>
                <c:pt idx="2">
                  <c:v>0.60526315789473684</c:v>
                </c:pt>
                <c:pt idx="3">
                  <c:v>0.74736842105263157</c:v>
                </c:pt>
                <c:pt idx="4">
                  <c:v>0.51965065502183405</c:v>
                </c:pt>
                <c:pt idx="5">
                  <c:v>0.4567901234567901</c:v>
                </c:pt>
                <c:pt idx="6">
                  <c:v>0.66666666666666663</c:v>
                </c:pt>
                <c:pt idx="7" formatCode="0.0%">
                  <c:v>0.55354449472096534</c:v>
                </c:pt>
              </c:numCache>
            </c:numRef>
          </c:val>
          <c:extLst>
            <c:ext xmlns:c16="http://schemas.microsoft.com/office/drawing/2014/chart" uri="{C3380CC4-5D6E-409C-BE32-E72D297353CC}">
              <c16:uniqueId val="{00000000-E49E-421A-8863-D1F8A649A3FB}"/>
            </c:ext>
          </c:extLst>
        </c:ser>
        <c:ser>
          <c:idx val="3"/>
          <c:order val="3"/>
          <c:tx>
            <c:strRef>
              <c:f>'T-TT Gender, Ethnicity'!$E$17:$E$18</c:f>
              <c:strCache>
                <c:ptCount val="2"/>
                <c:pt idx="0">
                  <c:v>MALE</c:v>
                </c:pt>
                <c:pt idx="1">
                  <c:v>%</c:v>
                </c:pt>
              </c:strCache>
            </c:strRef>
          </c:tx>
          <c:spPr>
            <a:solidFill>
              <a:srgbClr val="FF8A3B"/>
            </a:solidFill>
            <a:ln>
              <a:noFill/>
            </a:ln>
            <a:effectLst/>
          </c:spPr>
          <c:invertIfNegative val="0"/>
          <c:cat>
            <c:strRef>
              <c:f>'T-TT Gender, Ethnicity'!$A$19:$A$26</c:f>
              <c:strCache>
                <c:ptCount val="8"/>
                <c:pt idx="0">
                  <c:v>BUS</c:v>
                </c:pt>
                <c:pt idx="1">
                  <c:v>EDUC</c:v>
                </c:pt>
                <c:pt idx="2">
                  <c:v>ETHS</c:v>
                </c:pt>
                <c:pt idx="3">
                  <c:v>HSS</c:v>
                </c:pt>
                <c:pt idx="4">
                  <c:v>LCA</c:v>
                </c:pt>
                <c:pt idx="5">
                  <c:v>SCI</c:v>
                </c:pt>
                <c:pt idx="6">
                  <c:v>LIB</c:v>
                </c:pt>
                <c:pt idx="7">
                  <c:v>TOTAL T/TT</c:v>
                </c:pt>
              </c:strCache>
            </c:strRef>
          </c:cat>
          <c:val>
            <c:numRef>
              <c:f>'T-TT Gender, Ethnicity'!$E$19:$E$26</c:f>
              <c:numCache>
                <c:formatCode>0%</c:formatCode>
                <c:ptCount val="8"/>
                <c:pt idx="0">
                  <c:v>0.48936170212765956</c:v>
                </c:pt>
                <c:pt idx="1">
                  <c:v>0.27777777777777779</c:v>
                </c:pt>
                <c:pt idx="2">
                  <c:v>0.39473684210526316</c:v>
                </c:pt>
                <c:pt idx="3">
                  <c:v>0.25263157894736843</c:v>
                </c:pt>
                <c:pt idx="4">
                  <c:v>0.4759825327510917</c:v>
                </c:pt>
                <c:pt idx="5">
                  <c:v>0.54320987654320985</c:v>
                </c:pt>
                <c:pt idx="6">
                  <c:v>0.33333333333333331</c:v>
                </c:pt>
                <c:pt idx="7" formatCode="0.0%">
                  <c:v>0.44494720965309198</c:v>
                </c:pt>
              </c:numCache>
            </c:numRef>
          </c:val>
          <c:extLst>
            <c:ext xmlns:c16="http://schemas.microsoft.com/office/drawing/2014/chart" uri="{C3380CC4-5D6E-409C-BE32-E72D297353CC}">
              <c16:uniqueId val="{00000001-E49E-421A-8863-D1F8A649A3FB}"/>
            </c:ext>
          </c:extLst>
        </c:ser>
        <c:ser>
          <c:idx val="5"/>
          <c:order val="5"/>
          <c:tx>
            <c:strRef>
              <c:f>'T-TT Gender, Ethnicity'!$G$17:$G$18</c:f>
              <c:strCache>
                <c:ptCount val="2"/>
                <c:pt idx="0">
                  <c:v>NON-BINARY</c:v>
                </c:pt>
                <c:pt idx="1">
                  <c:v>%</c:v>
                </c:pt>
              </c:strCache>
            </c:strRef>
          </c:tx>
          <c:spPr>
            <a:solidFill>
              <a:srgbClr val="8DBAE3"/>
            </a:solidFill>
            <a:ln>
              <a:noFill/>
            </a:ln>
            <a:effectLst/>
          </c:spPr>
          <c:invertIfNegative val="0"/>
          <c:cat>
            <c:strRef>
              <c:f>'T-TT Gender, Ethnicity'!$A$19:$A$26</c:f>
              <c:strCache>
                <c:ptCount val="8"/>
                <c:pt idx="0">
                  <c:v>BUS</c:v>
                </c:pt>
                <c:pt idx="1">
                  <c:v>EDUC</c:v>
                </c:pt>
                <c:pt idx="2">
                  <c:v>ETHS</c:v>
                </c:pt>
                <c:pt idx="3">
                  <c:v>HSS</c:v>
                </c:pt>
                <c:pt idx="4">
                  <c:v>LCA</c:v>
                </c:pt>
                <c:pt idx="5">
                  <c:v>SCI</c:v>
                </c:pt>
                <c:pt idx="6">
                  <c:v>LIB</c:v>
                </c:pt>
                <c:pt idx="7">
                  <c:v>TOTAL T/TT</c:v>
                </c:pt>
              </c:strCache>
            </c:strRef>
          </c:cat>
          <c:val>
            <c:numRef>
              <c:f>'T-TT Gender, Ethnicity'!$G$19:$G$26</c:f>
              <c:numCache>
                <c:formatCode>0%</c:formatCode>
                <c:ptCount val="8"/>
                <c:pt idx="0">
                  <c:v>0</c:v>
                </c:pt>
                <c:pt idx="1">
                  <c:v>0</c:v>
                </c:pt>
                <c:pt idx="2">
                  <c:v>0</c:v>
                </c:pt>
                <c:pt idx="3">
                  <c:v>0</c:v>
                </c:pt>
                <c:pt idx="4">
                  <c:v>1.0638297872340425E-2</c:v>
                </c:pt>
                <c:pt idx="5">
                  <c:v>0</c:v>
                </c:pt>
                <c:pt idx="6">
                  <c:v>0</c:v>
                </c:pt>
                <c:pt idx="7" formatCode="0.00%">
                  <c:v>1.5082956259426848E-3</c:v>
                </c:pt>
              </c:numCache>
            </c:numRef>
          </c:val>
          <c:extLst xmlns:c15="http://schemas.microsoft.com/office/drawing/2012/chart">
            <c:ext xmlns:c16="http://schemas.microsoft.com/office/drawing/2014/chart" uri="{C3380CC4-5D6E-409C-BE32-E72D297353CC}">
              <c16:uniqueId val="{00000002-E49E-421A-8863-D1F8A649A3FB}"/>
            </c:ext>
          </c:extLst>
        </c:ser>
        <c:dLbls>
          <c:showLegendKey val="0"/>
          <c:showVal val="0"/>
          <c:showCatName val="0"/>
          <c:showSerName val="0"/>
          <c:showPercent val="0"/>
          <c:showBubbleSize val="0"/>
        </c:dLbls>
        <c:gapWidth val="150"/>
        <c:axId val="178835008"/>
        <c:axId val="178835840"/>
        <c:extLst>
          <c:ext xmlns:c15="http://schemas.microsoft.com/office/drawing/2012/chart" uri="{02D57815-91ED-43cb-92C2-25804820EDAC}">
            <c15:filteredBarSeries>
              <c15:ser>
                <c:idx val="0"/>
                <c:order val="0"/>
                <c:tx>
                  <c:strRef>
                    <c:extLst>
                      <c:ext uri="{02D57815-91ED-43cb-92C2-25804820EDAC}">
                        <c15:formulaRef>
                          <c15:sqref>'T-TT Gender, Ethnicity'!$B$17:$B$18</c15:sqref>
                        </c15:formulaRef>
                      </c:ext>
                    </c:extLst>
                    <c:strCache>
                      <c:ptCount val="2"/>
                      <c:pt idx="0">
                        <c:v>FEMALE</c:v>
                      </c:pt>
                      <c:pt idx="1">
                        <c:v>Count</c:v>
                      </c:pt>
                    </c:strCache>
                  </c:strRef>
                </c:tx>
                <c:spPr>
                  <a:solidFill>
                    <a:schemeClr val="accent1"/>
                  </a:solidFill>
                  <a:ln>
                    <a:noFill/>
                  </a:ln>
                  <a:effectLst/>
                </c:spPr>
                <c:invertIfNegative val="0"/>
                <c:cat>
                  <c:strRef>
                    <c:extLst>
                      <c:ext uri="{02D57815-91ED-43cb-92C2-25804820EDAC}">
                        <c15:formulaRef>
                          <c15:sqref>'T-TT Gender, Ethnicity'!$A$19:$A$26</c15:sqref>
                        </c15:formulaRef>
                      </c:ext>
                    </c:extLst>
                    <c:strCache>
                      <c:ptCount val="8"/>
                      <c:pt idx="0">
                        <c:v>BUS</c:v>
                      </c:pt>
                      <c:pt idx="1">
                        <c:v>EDUC</c:v>
                      </c:pt>
                      <c:pt idx="2">
                        <c:v>ETHS</c:v>
                      </c:pt>
                      <c:pt idx="3">
                        <c:v>HSS</c:v>
                      </c:pt>
                      <c:pt idx="4">
                        <c:v>LCA</c:v>
                      </c:pt>
                      <c:pt idx="5">
                        <c:v>SCI</c:v>
                      </c:pt>
                      <c:pt idx="6">
                        <c:v>LIB</c:v>
                      </c:pt>
                      <c:pt idx="7">
                        <c:v>TOTAL T/TT</c:v>
                      </c:pt>
                    </c:strCache>
                  </c:strRef>
                </c:cat>
                <c:val>
                  <c:numRef>
                    <c:extLst>
                      <c:ext uri="{02D57815-91ED-43cb-92C2-25804820EDAC}">
                        <c15:formulaRef>
                          <c15:sqref>'T-TT Gender, Ethnicity'!$B$19:$B$26</c15:sqref>
                        </c15:formulaRef>
                      </c:ext>
                    </c:extLst>
                    <c:numCache>
                      <c:formatCode>General</c:formatCode>
                      <c:ptCount val="8"/>
                      <c:pt idx="0">
                        <c:v>48</c:v>
                      </c:pt>
                      <c:pt idx="1">
                        <c:v>26</c:v>
                      </c:pt>
                      <c:pt idx="2">
                        <c:v>23</c:v>
                      </c:pt>
                      <c:pt idx="3">
                        <c:v>71</c:v>
                      </c:pt>
                      <c:pt idx="4">
                        <c:v>119</c:v>
                      </c:pt>
                      <c:pt idx="5">
                        <c:v>74</c:v>
                      </c:pt>
                      <c:pt idx="6">
                        <c:v>6</c:v>
                      </c:pt>
                      <c:pt idx="7">
                        <c:v>367</c:v>
                      </c:pt>
                    </c:numCache>
                  </c:numRef>
                </c:val>
                <c:extLst>
                  <c:ext xmlns:c16="http://schemas.microsoft.com/office/drawing/2014/chart" uri="{C3380CC4-5D6E-409C-BE32-E72D297353CC}">
                    <c16:uniqueId val="{00000003-E49E-421A-8863-D1F8A649A3F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'T-TT Gender, Ethnicity'!$D$17:$D$18</c15:sqref>
                        </c15:formulaRef>
                      </c:ext>
                    </c:extLst>
                    <c:strCache>
                      <c:ptCount val="2"/>
                      <c:pt idx="0">
                        <c:v>MALE</c:v>
                      </c:pt>
                      <c:pt idx="1">
                        <c:v>Count</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'T-TT Gender, Ethnicity'!$A$19:$A$26</c15:sqref>
                        </c15:formulaRef>
                      </c:ext>
                    </c:extLst>
                    <c:strCache>
                      <c:ptCount val="8"/>
                      <c:pt idx="0">
                        <c:v>BUS</c:v>
                      </c:pt>
                      <c:pt idx="1">
                        <c:v>EDUC</c:v>
                      </c:pt>
                      <c:pt idx="2">
                        <c:v>ETHS</c:v>
                      </c:pt>
                      <c:pt idx="3">
                        <c:v>HSS</c:v>
                      </c:pt>
                      <c:pt idx="4">
                        <c:v>LCA</c:v>
                      </c:pt>
                      <c:pt idx="5">
                        <c:v>SCI</c:v>
                      </c:pt>
                      <c:pt idx="6">
                        <c:v>LIB</c:v>
                      </c:pt>
                      <c:pt idx="7">
                        <c:v>TOTAL T/TT</c:v>
                      </c:pt>
                    </c:strCache>
                  </c:strRef>
                </c:cat>
                <c:val>
                  <c:numRef>
                    <c:extLst xmlns:c15="http://schemas.microsoft.com/office/drawing/2012/chart">
                      <c:ext xmlns:c15="http://schemas.microsoft.com/office/drawing/2012/chart" uri="{02D57815-91ED-43cb-92C2-25804820EDAC}">
                        <c15:formulaRef>
                          <c15:sqref>'T-TT Gender, Ethnicity'!$D$19:$D$26</c15:sqref>
                        </c15:formulaRef>
                      </c:ext>
                    </c:extLst>
                    <c:numCache>
                      <c:formatCode>General</c:formatCode>
                      <c:ptCount val="8"/>
                      <c:pt idx="0">
                        <c:v>46</c:v>
                      </c:pt>
                      <c:pt idx="1">
                        <c:v>10</c:v>
                      </c:pt>
                      <c:pt idx="2">
                        <c:v>15</c:v>
                      </c:pt>
                      <c:pt idx="3">
                        <c:v>24</c:v>
                      </c:pt>
                      <c:pt idx="4">
                        <c:v>109</c:v>
                      </c:pt>
                      <c:pt idx="5">
                        <c:v>88</c:v>
                      </c:pt>
                      <c:pt idx="6">
                        <c:v>3</c:v>
                      </c:pt>
                      <c:pt idx="7">
                        <c:v>295</c:v>
                      </c:pt>
                    </c:numCache>
                  </c:numRef>
                </c:val>
                <c:extLst xmlns:c15="http://schemas.microsoft.com/office/drawing/2012/chart">
                  <c:ext xmlns:c16="http://schemas.microsoft.com/office/drawing/2014/chart" uri="{C3380CC4-5D6E-409C-BE32-E72D297353CC}">
                    <c16:uniqueId val="{00000004-E49E-421A-8863-D1F8A649A3F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'T-TT Gender, Ethnicity'!$F$17:$F$18</c15:sqref>
                        </c15:formulaRef>
                      </c:ext>
                    </c:extLst>
                    <c:strCache>
                      <c:ptCount val="2"/>
                      <c:pt idx="0">
                        <c:v>NON-BINARY</c:v>
                      </c:pt>
                      <c:pt idx="1">
                        <c:v>Count</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'T-TT Gender, Ethnicity'!$A$19:$A$26</c15:sqref>
                        </c15:formulaRef>
                      </c:ext>
                    </c:extLst>
                    <c:strCache>
                      <c:ptCount val="8"/>
                      <c:pt idx="0">
                        <c:v>BUS</c:v>
                      </c:pt>
                      <c:pt idx="1">
                        <c:v>EDUC</c:v>
                      </c:pt>
                      <c:pt idx="2">
                        <c:v>ETHS</c:v>
                      </c:pt>
                      <c:pt idx="3">
                        <c:v>HSS</c:v>
                      </c:pt>
                      <c:pt idx="4">
                        <c:v>LCA</c:v>
                      </c:pt>
                      <c:pt idx="5">
                        <c:v>SCI</c:v>
                      </c:pt>
                      <c:pt idx="6">
                        <c:v>LIB</c:v>
                      </c:pt>
                      <c:pt idx="7">
                        <c:v>TOTAL T/TT</c:v>
                      </c:pt>
                    </c:strCache>
                  </c:strRef>
                </c:cat>
                <c:val>
                  <c:numRef>
                    <c:extLst xmlns:c15="http://schemas.microsoft.com/office/drawing/2012/chart">
                      <c:ext xmlns:c15="http://schemas.microsoft.com/office/drawing/2012/chart" uri="{02D57815-91ED-43cb-92C2-25804820EDAC}">
                        <c15:formulaRef>
                          <c15:sqref>'T-TT Gender, Ethnicity'!$F$19:$F$26</c15:sqref>
                        </c15:formulaRef>
                      </c:ext>
                    </c:extLst>
                    <c:numCache>
                      <c:formatCode>General</c:formatCode>
                      <c:ptCount val="8"/>
                      <c:pt idx="0">
                        <c:v>0</c:v>
                      </c:pt>
                      <c:pt idx="1">
                        <c:v>0</c:v>
                      </c:pt>
                      <c:pt idx="2">
                        <c:v>0</c:v>
                      </c:pt>
                      <c:pt idx="3">
                        <c:v>0</c:v>
                      </c:pt>
                      <c:pt idx="4">
                        <c:v>1</c:v>
                      </c:pt>
                      <c:pt idx="5">
                        <c:v>0</c:v>
                      </c:pt>
                      <c:pt idx="6">
                        <c:v>0</c:v>
                      </c:pt>
                      <c:pt idx="7">
                        <c:v>1</c:v>
                      </c:pt>
                    </c:numCache>
                  </c:numRef>
                </c:val>
                <c:extLst xmlns:c15="http://schemas.microsoft.com/office/drawing/2012/chart">
                  <c:ext xmlns:c16="http://schemas.microsoft.com/office/drawing/2014/chart" uri="{C3380CC4-5D6E-409C-BE32-E72D297353CC}">
                    <c16:uniqueId val="{00000005-E49E-421A-8863-D1F8A649A3F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'T-TT Gender, Ethnicity'!$H$17:$H$18</c15:sqref>
                        </c15:formulaRef>
                      </c:ext>
                    </c:extLst>
                    <c:strCache>
                      <c:ptCount val="2"/>
                      <c:pt idx="0">
                        <c:v>TOTALS</c:v>
                      </c:pt>
                      <c:pt idx="1">
                        <c:v>Count</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'T-TT Gender, Ethnicity'!$A$19:$A$26</c15:sqref>
                        </c15:formulaRef>
                      </c:ext>
                    </c:extLst>
                    <c:strCache>
                      <c:ptCount val="8"/>
                      <c:pt idx="0">
                        <c:v>BUS</c:v>
                      </c:pt>
                      <c:pt idx="1">
                        <c:v>EDUC</c:v>
                      </c:pt>
                      <c:pt idx="2">
                        <c:v>ETHS</c:v>
                      </c:pt>
                      <c:pt idx="3">
                        <c:v>HSS</c:v>
                      </c:pt>
                      <c:pt idx="4">
                        <c:v>LCA</c:v>
                      </c:pt>
                      <c:pt idx="5">
                        <c:v>SCI</c:v>
                      </c:pt>
                      <c:pt idx="6">
                        <c:v>LIB</c:v>
                      </c:pt>
                      <c:pt idx="7">
                        <c:v>TOTAL T/TT</c:v>
                      </c:pt>
                    </c:strCache>
                  </c:strRef>
                </c:cat>
                <c:val>
                  <c:numRef>
                    <c:extLst xmlns:c15="http://schemas.microsoft.com/office/drawing/2012/chart">
                      <c:ext xmlns:c15="http://schemas.microsoft.com/office/drawing/2012/chart" uri="{02D57815-91ED-43cb-92C2-25804820EDAC}">
                        <c15:formulaRef>
                          <c15:sqref>'T-TT Gender, Ethnicity'!$H$19:$H$26</c15:sqref>
                        </c15:formulaRef>
                      </c:ext>
                    </c:extLst>
                    <c:numCache>
                      <c:formatCode>General</c:formatCode>
                      <c:ptCount val="8"/>
                      <c:pt idx="0">
                        <c:v>94</c:v>
                      </c:pt>
                      <c:pt idx="1">
                        <c:v>36</c:v>
                      </c:pt>
                      <c:pt idx="2">
                        <c:v>38</c:v>
                      </c:pt>
                      <c:pt idx="3">
                        <c:v>95</c:v>
                      </c:pt>
                      <c:pt idx="4">
                        <c:v>229</c:v>
                      </c:pt>
                      <c:pt idx="5">
                        <c:v>162</c:v>
                      </c:pt>
                      <c:pt idx="6">
                        <c:v>9</c:v>
                      </c:pt>
                      <c:pt idx="7">
                        <c:v>663</c:v>
                      </c:pt>
                    </c:numCache>
                  </c:numRef>
                </c:val>
                <c:extLst xmlns:c15="http://schemas.microsoft.com/office/drawing/2012/chart">
                  <c:ext xmlns:c16="http://schemas.microsoft.com/office/drawing/2014/chart" uri="{C3380CC4-5D6E-409C-BE32-E72D297353CC}">
                    <c16:uniqueId val="{00000006-E49E-421A-8863-D1F8A649A3F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'T-TT Gender, Ethnicity'!$I$17:$I$18</c15:sqref>
                        </c15:formulaRef>
                      </c:ext>
                    </c:extLst>
                    <c:strCache>
                      <c:ptCount val="2"/>
                      <c:pt idx="0">
                        <c:v>TOTALS</c:v>
                      </c:pt>
                      <c:pt idx="1">
                        <c:v>%</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'T-TT Gender, Ethnicity'!$A$19:$A$26</c15:sqref>
                        </c15:formulaRef>
                      </c:ext>
                    </c:extLst>
                    <c:strCache>
                      <c:ptCount val="8"/>
                      <c:pt idx="0">
                        <c:v>BUS</c:v>
                      </c:pt>
                      <c:pt idx="1">
                        <c:v>EDUC</c:v>
                      </c:pt>
                      <c:pt idx="2">
                        <c:v>ETHS</c:v>
                      </c:pt>
                      <c:pt idx="3">
                        <c:v>HSS</c:v>
                      </c:pt>
                      <c:pt idx="4">
                        <c:v>LCA</c:v>
                      </c:pt>
                      <c:pt idx="5">
                        <c:v>SCI</c:v>
                      </c:pt>
                      <c:pt idx="6">
                        <c:v>LIB</c:v>
                      </c:pt>
                      <c:pt idx="7">
                        <c:v>TOTAL T/TT</c:v>
                      </c:pt>
                    </c:strCache>
                  </c:strRef>
                </c:cat>
                <c:val>
                  <c:numRef>
                    <c:extLst xmlns:c15="http://schemas.microsoft.com/office/drawing/2012/chart">
                      <c:ext xmlns:c15="http://schemas.microsoft.com/office/drawing/2012/chart" uri="{02D57815-91ED-43cb-92C2-25804820EDAC}">
                        <c15:formulaRef>
                          <c15:sqref>'T-TT Gender, Ethnicity'!$I$19:$I$26</c15:sqref>
                        </c15:formulaRef>
                      </c:ext>
                    </c:extLst>
                    <c:numCache>
                      <c:formatCode>0%</c:formatCode>
                      <c:ptCount val="8"/>
                      <c:pt idx="0">
                        <c:v>0.14177978883861236</c:v>
                      </c:pt>
                      <c:pt idx="1">
                        <c:v>5.4298642533936653E-2</c:v>
                      </c:pt>
                      <c:pt idx="2">
                        <c:v>5.7315233785822019E-2</c:v>
                      </c:pt>
                      <c:pt idx="3">
                        <c:v>0.14328808446455504</c:v>
                      </c:pt>
                      <c:pt idx="4">
                        <c:v>0.34539969834087481</c:v>
                      </c:pt>
                      <c:pt idx="5">
                        <c:v>0.24434389140271492</c:v>
                      </c:pt>
                      <c:pt idx="6">
                        <c:v>1.3574660633484163E-2</c:v>
                      </c:pt>
                      <c:pt idx="7">
                        <c:v>1</c:v>
                      </c:pt>
                    </c:numCache>
                  </c:numRef>
                </c:val>
                <c:extLst xmlns:c15="http://schemas.microsoft.com/office/drawing/2012/chart">
                  <c:ext xmlns:c16="http://schemas.microsoft.com/office/drawing/2014/chart" uri="{C3380CC4-5D6E-409C-BE32-E72D297353CC}">
                    <c16:uniqueId val="{00000007-E49E-421A-8863-D1F8A649A3FB}"/>
                  </c:ext>
                </c:extLst>
              </c15:ser>
            </c15:filteredBarSeries>
          </c:ext>
        </c:extLst>
      </c:barChart>
      <c:catAx>
        <c:axId val="178835008"/>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35840"/>
        <c:crosses val="autoZero"/>
        <c:auto val="1"/>
        <c:lblAlgn val="ctr"/>
        <c:lblOffset val="100"/>
        <c:noMultiLvlLbl val="0"/>
      </c:catAx>
      <c:valAx>
        <c:axId val="17883584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35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Semester Award </a:t>
            </a:r>
          </a:p>
          <a:p>
            <a:pPr>
              <a:defRPr/>
            </a:pPr>
            <a:r>
              <a:rPr lang="en-US"/>
              <a:t>Distribution by Rank</a:t>
            </a:r>
          </a:p>
        </c:rich>
      </c:tx>
      <c:layout>
        <c:manualLayout>
          <c:xMode val="edge"/>
          <c:yMode val="edge"/>
          <c:x val="0.28875907674012147"/>
          <c:y val="0.86152700186219744"/>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51955214458956"/>
          <c:y val="0.13728744246912478"/>
          <c:w val="0.56647314966636042"/>
          <c:h val="0.70127129292974366"/>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A23-41FF-850F-64C4DBE1C7B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A23-41FF-850F-64C4DBE1C7BB}"/>
              </c:ext>
            </c:extLst>
          </c:dPt>
          <c:dPt>
            <c:idx val="2"/>
            <c:bubble3D val="0"/>
            <c:spPr>
              <a:solidFill>
                <a:srgbClr val="669E4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A23-41FF-850F-64C4DBE1C7B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A23-41FF-850F-64C4DBE1C7BB}"/>
              </c:ext>
            </c:extLst>
          </c:dPt>
          <c:dLbls>
            <c:dLbl>
              <c:idx val="0"/>
              <c:tx>
                <c:rich>
                  <a:bodyPr/>
                  <a:lstStyle/>
                  <a:p>
                    <a:fld id="{5EF5DB7B-1C6C-4220-83DE-C5A0C9FC73A4}" type="CATEGORYNAME">
                      <a:rPr lang="en-US">
                        <a:solidFill>
                          <a:srgbClr val="002060"/>
                        </a:solidFill>
                      </a:rPr>
                      <a:pPr/>
                      <a:t>[CATEGORY NAME]</a:t>
                    </a:fld>
                    <a:r>
                      <a:rPr lang="en-US" baseline="0">
                        <a:solidFill>
                          <a:srgbClr val="002060"/>
                        </a:solidFill>
                      </a:rPr>
                      <a:t>
</a:t>
                    </a:r>
                    <a:fld id="{D8D6F709-F5C3-4DE2-AFFA-2D5B967FC74D}"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23-41FF-850F-64C4DBE1C7BB}"/>
                </c:ext>
              </c:extLst>
            </c:dLbl>
            <c:dLbl>
              <c:idx val="1"/>
              <c:tx>
                <c:rich>
                  <a:bodyPr/>
                  <a:lstStyle/>
                  <a:p>
                    <a:fld id="{AC319D9D-F1AA-4EEA-A5B9-8A626DB5E987}" type="CATEGORYNAME">
                      <a:rPr lang="en-US">
                        <a:solidFill>
                          <a:srgbClr val="002060"/>
                        </a:solidFill>
                      </a:rPr>
                      <a:pPr/>
                      <a:t>[CATEGORY NAME]</a:t>
                    </a:fld>
                    <a:r>
                      <a:rPr lang="en-US" baseline="0">
                        <a:solidFill>
                          <a:srgbClr val="002060"/>
                        </a:solidFill>
                      </a:rPr>
                      <a:t>
</a:t>
                    </a:r>
                    <a:fld id="{19958082-6399-47C8-B056-8DD7FEC5A855}"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23-41FF-850F-64C4DBE1C7BB}"/>
                </c:ext>
              </c:extLst>
            </c:dLbl>
            <c:dLbl>
              <c:idx val="2"/>
              <c:tx>
                <c:rich>
                  <a:bodyPr/>
                  <a:lstStyle/>
                  <a:p>
                    <a:fld id="{C176EE7F-3F68-411F-998C-8400AE4C1FC2}" type="CATEGORYNAME">
                      <a:rPr lang="en-US" baseline="0">
                        <a:solidFill>
                          <a:srgbClr val="002060"/>
                        </a:solidFill>
                      </a:rPr>
                      <a:pPr/>
                      <a:t>[CATEGORY NAME]</a:t>
                    </a:fld>
                    <a:r>
                      <a:rPr lang="en-US" baseline="0">
                        <a:solidFill>
                          <a:srgbClr val="002060"/>
                        </a:solidFill>
                      </a:rPr>
                      <a:t>
</a:t>
                    </a:r>
                    <a:fld id="{CF5AA93E-B093-4F4D-B180-F94C266E0249}"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23-41FF-850F-64C4DBE1C7BB}"/>
                </c:ext>
              </c:extLst>
            </c:dLbl>
            <c:dLbl>
              <c:idx val="3"/>
              <c:tx>
                <c:rich>
                  <a:bodyPr/>
                  <a:lstStyle/>
                  <a:p>
                    <a:fld id="{64879C3C-496A-4059-B2DC-4187AED33A21}" type="CATEGORYNAME">
                      <a:rPr lang="en-US">
                        <a:solidFill>
                          <a:srgbClr val="002060"/>
                        </a:solidFill>
                      </a:rPr>
                      <a:pPr/>
                      <a:t>[CATEGORY NAME]</a:t>
                    </a:fld>
                    <a:r>
                      <a:rPr lang="en-US" baseline="0">
                        <a:solidFill>
                          <a:srgbClr val="002060"/>
                        </a:solidFill>
                      </a:rPr>
                      <a:t>
</a:t>
                    </a:r>
                    <a:fld id="{F6FF60B2-08BC-4EBB-A26E-D3A509078BB8}"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23-41FF-850F-64C4DBE1C7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SAB Semester'!$A$60:$A$63</c:f>
              <c:strCache>
                <c:ptCount val="4"/>
                <c:pt idx="0">
                  <c:v>Lecturer</c:v>
                </c:pt>
                <c:pt idx="1">
                  <c:v>Assistant</c:v>
                </c:pt>
                <c:pt idx="2">
                  <c:v>Associate</c:v>
                </c:pt>
                <c:pt idx="3">
                  <c:v>Professor</c:v>
                </c:pt>
              </c:strCache>
            </c:strRef>
          </c:cat>
          <c:val>
            <c:numRef>
              <c:f>' SAB Semester'!$B$60:$B$63</c:f>
              <c:numCache>
                <c:formatCode>General</c:formatCode>
                <c:ptCount val="4"/>
                <c:pt idx="0">
                  <c:v>2</c:v>
                </c:pt>
                <c:pt idx="1">
                  <c:v>7</c:v>
                </c:pt>
                <c:pt idx="2">
                  <c:v>11</c:v>
                </c:pt>
                <c:pt idx="3">
                  <c:v>22</c:v>
                </c:pt>
              </c:numCache>
            </c:numRef>
          </c:val>
          <c:extLst>
            <c:ext xmlns:c16="http://schemas.microsoft.com/office/drawing/2014/chart" uri="{C3380CC4-5D6E-409C-BE32-E72D297353CC}">
              <c16:uniqueId val="{00000008-3A23-41FF-850F-64C4DBE1C7B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Award Distribution by Rank</a:t>
            </a:r>
          </a:p>
        </c:rich>
      </c:tx>
      <c:layout>
        <c:manualLayout>
          <c:xMode val="edge"/>
          <c:yMode val="edge"/>
          <c:x val="0.19722589596208942"/>
          <c:y val="0.90613548660525078"/>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51955214458956"/>
          <c:y val="0.13728744246912478"/>
          <c:w val="0.56647314966636042"/>
          <c:h val="0.70127129292974366"/>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AY Award </a:t>
            </a:r>
          </a:p>
          <a:p>
            <a:pPr>
              <a:defRPr/>
            </a:pPr>
            <a:r>
              <a:rPr lang="en-US"/>
              <a:t>Distribution by College</a:t>
            </a:r>
          </a:p>
        </c:rich>
      </c:tx>
      <c:layout>
        <c:manualLayout>
          <c:xMode val="edge"/>
          <c:yMode val="edge"/>
          <c:x val="0.29505515993767711"/>
          <c:y val="0.82896296296296301"/>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636906442471586"/>
          <c:y val="0.11737911927675709"/>
          <c:w val="0.49726824983530443"/>
          <c:h val="0.69341294838145229"/>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A03-403E-9086-02477ED6343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A03-403E-9086-02477ED6343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A03-403E-9086-02477ED63432}"/>
              </c:ext>
            </c:extLst>
          </c:dPt>
          <c:dPt>
            <c:idx val="3"/>
            <c:bubble3D val="0"/>
            <c:spPr>
              <a:solidFill>
                <a:srgbClr val="FFC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A03-403E-9086-02477ED63432}"/>
              </c:ext>
            </c:extLst>
          </c:dPt>
          <c:dPt>
            <c:idx val="4"/>
            <c:bubble3D val="0"/>
            <c:spPr>
              <a:solidFill>
                <a:schemeClr val="accent1">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A03-403E-9086-02477ED6343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FA03-403E-9086-02477ED6343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FA03-403E-9086-02477ED63432}"/>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FA03-403E-9086-02477ED63432}"/>
              </c:ext>
            </c:extLst>
          </c:dPt>
          <c:dLbls>
            <c:dLbl>
              <c:idx val="0"/>
              <c:layout>
                <c:manualLayout>
                  <c:x val="-1.9488675026732769E-4"/>
                  <c:y val="-2.8917070462346112E-2"/>
                </c:manualLayout>
              </c:layout>
              <c:tx>
                <c:rich>
                  <a:bodyPr/>
                  <a:lstStyle/>
                  <a:p>
                    <a:fld id="{7F08C968-88E7-48D3-9135-6B3C25E06DE3}" type="CATEGORYNAME">
                      <a:rPr lang="en-US">
                        <a:solidFill>
                          <a:srgbClr val="002060"/>
                        </a:solidFill>
                      </a:rPr>
                      <a:pPr/>
                      <a:t>[CATEGORY NAME]</a:t>
                    </a:fld>
                    <a:r>
                      <a:rPr lang="en-US" baseline="0">
                        <a:solidFill>
                          <a:srgbClr val="002060"/>
                        </a:solidFill>
                      </a:rPr>
                      <a:t>
</a:t>
                    </a:r>
                    <a:fld id="{FAF0732E-9F25-48F2-B8BA-9664BA4E5F46}"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03-403E-9086-02477ED63432}"/>
                </c:ext>
              </c:extLst>
            </c:dLbl>
            <c:dLbl>
              <c:idx val="1"/>
              <c:layout>
                <c:manualLayout>
                  <c:x val="8.7808024675814222E-3"/>
                  <c:y val="4.8433641228916371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7853985-07E5-447F-ABA3-30F5271E899D}" type="CATEGORYNAME">
                      <a:rPr lang="en-US">
                        <a:solidFill>
                          <a:srgbClr val="002060"/>
                        </a:solidFill>
                      </a:rPr>
                      <a:pPr>
                        <a:defRPr/>
                      </a:pPr>
                      <a:t>[CATEGORY NAME]</a:t>
                    </a:fld>
                    <a:r>
                      <a:rPr lang="en-US" baseline="0">
                        <a:solidFill>
                          <a:srgbClr val="002060"/>
                        </a:solidFill>
                      </a:rPr>
                      <a:t>
</a:t>
                    </a:r>
                    <a:fld id="{13B008B6-1C82-4B2C-B1DD-D7481DCC10A8}" type="PERCENTAGE">
                      <a:rPr lang="en-US" baseline="0">
                        <a:solidFill>
                          <a:srgbClr val="002060"/>
                        </a:solidFill>
                      </a:rPr>
                      <a:pPr>
                        <a:defRPr/>
                      </a:pPr>
                      <a:t>[PERCENTAGE]</a:t>
                    </a:fld>
                    <a:endParaRPr lang="en-US" baseline="0">
                      <a:solidFill>
                        <a:srgbClr val="002060"/>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9.2558689128002414E-2"/>
                      <c:h val="0.13650189559638376"/>
                    </c:manualLayout>
                  </c15:layout>
                  <c15:dlblFieldTable/>
                  <c15:showDataLabelsRange val="0"/>
                </c:ext>
                <c:ext xmlns:c16="http://schemas.microsoft.com/office/drawing/2014/chart" uri="{C3380CC4-5D6E-409C-BE32-E72D297353CC}">
                  <c16:uniqueId val="{00000003-FA03-403E-9086-02477ED63432}"/>
                </c:ext>
              </c:extLst>
            </c:dLbl>
            <c:dLbl>
              <c:idx val="2"/>
              <c:tx>
                <c:rich>
                  <a:bodyPr/>
                  <a:lstStyle/>
                  <a:p>
                    <a:fld id="{6115268F-428B-4618-9730-9B1B35AFA72E}" type="CATEGORYNAME">
                      <a:rPr lang="en-US">
                        <a:solidFill>
                          <a:srgbClr val="002060"/>
                        </a:solidFill>
                      </a:rPr>
                      <a:pPr/>
                      <a:t>[CATEGORY NAME]</a:t>
                    </a:fld>
                    <a:r>
                      <a:rPr lang="en-US" baseline="0">
                        <a:solidFill>
                          <a:srgbClr val="002060"/>
                        </a:solidFill>
                      </a:rPr>
                      <a:t>
</a:t>
                    </a:r>
                    <a:fld id="{3B6F090A-FBB4-4592-A0D0-FA3A2A0731E7}"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A03-403E-9086-02477ED63432}"/>
                </c:ext>
              </c:extLst>
            </c:dLbl>
            <c:dLbl>
              <c:idx val="3"/>
              <c:tx>
                <c:rich>
                  <a:bodyPr/>
                  <a:lstStyle/>
                  <a:p>
                    <a:fld id="{73C134AB-CD97-485F-A53C-440243D98DD5}" type="CATEGORYNAME">
                      <a:rPr lang="en-US">
                        <a:solidFill>
                          <a:srgbClr val="002060"/>
                        </a:solidFill>
                      </a:rPr>
                      <a:pPr/>
                      <a:t>[CATEGORY NAME]</a:t>
                    </a:fld>
                    <a:r>
                      <a:rPr lang="en-US" baseline="0">
                        <a:solidFill>
                          <a:srgbClr val="002060"/>
                        </a:solidFill>
                      </a:rPr>
                      <a:t>
</a:t>
                    </a:r>
                    <a:fld id="{7EC5A9C6-D873-47D5-9A6C-BFE69E61FF87}"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A03-403E-9086-02477ED63432}"/>
                </c:ext>
              </c:extLst>
            </c:dLbl>
            <c:dLbl>
              <c:idx val="4"/>
              <c:tx>
                <c:rich>
                  <a:bodyPr/>
                  <a:lstStyle/>
                  <a:p>
                    <a:fld id="{1A459426-62BB-47A7-A3EB-997B2D2EBD81}" type="CATEGORYNAME">
                      <a:rPr lang="en-US">
                        <a:solidFill>
                          <a:srgbClr val="002060"/>
                        </a:solidFill>
                      </a:rPr>
                      <a:pPr/>
                      <a:t>[CATEGORY NAME]</a:t>
                    </a:fld>
                    <a:r>
                      <a:rPr lang="en-US" baseline="0">
                        <a:solidFill>
                          <a:srgbClr val="002060"/>
                        </a:solidFill>
                      </a:rPr>
                      <a:t>
</a:t>
                    </a:r>
                    <a:fld id="{4B83B606-F59A-4A23-BC23-FF600718EBAA}"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A03-403E-9086-02477ED63432}"/>
                </c:ext>
              </c:extLst>
            </c:dLbl>
            <c:dLbl>
              <c:idx val="5"/>
              <c:layout>
                <c:manualLayout>
                  <c:x val="1.9753086419753087E-3"/>
                  <c:y val="-5.876000496009227E-17"/>
                </c:manualLayout>
              </c:layout>
              <c:tx>
                <c:rich>
                  <a:bodyPr/>
                  <a:lstStyle/>
                  <a:p>
                    <a:fld id="{CCB4A719-B2EC-41E8-B11D-053E8A3FE037}" type="CATEGORYNAME">
                      <a:rPr lang="en-US">
                        <a:solidFill>
                          <a:srgbClr val="002060"/>
                        </a:solidFill>
                      </a:rPr>
                      <a:pPr/>
                      <a:t>[CATEGORY NAME]</a:t>
                    </a:fld>
                    <a:r>
                      <a:rPr lang="en-US" baseline="0">
                        <a:solidFill>
                          <a:srgbClr val="002060"/>
                        </a:solidFill>
                      </a:rPr>
                      <a:t>
</a:t>
                    </a:r>
                    <a:fld id="{847552E9-205E-425F-B0F5-52DC1112850D}" type="VALUE">
                      <a:rPr lang="en-US" baseline="0">
                        <a:solidFill>
                          <a:srgbClr val="002060"/>
                        </a:solidFill>
                      </a:rPr>
                      <a:pPr/>
                      <a:t>[VALUE]</a:t>
                    </a:fld>
                    <a:endParaRPr lang="en-US" baseline="0">
                      <a:solidFill>
                        <a:srgbClr val="002060"/>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A03-403E-9086-02477ED63432}"/>
                </c:ext>
              </c:extLst>
            </c:dLbl>
            <c:dLbl>
              <c:idx val="6"/>
              <c:delete val="1"/>
              <c:extLst>
                <c:ext xmlns:c15="http://schemas.microsoft.com/office/drawing/2012/chart" uri="{CE6537A1-D6FC-4f65-9D91-7224C49458BB}"/>
                <c:ext xmlns:c16="http://schemas.microsoft.com/office/drawing/2014/chart" uri="{C3380CC4-5D6E-409C-BE32-E72D297353CC}">
                  <c16:uniqueId val="{0000000D-FA03-403E-9086-02477ED63432}"/>
                </c:ext>
              </c:extLst>
            </c:dLbl>
            <c:dLbl>
              <c:idx val="7"/>
              <c:tx>
                <c:rich>
                  <a:bodyPr/>
                  <a:lstStyle/>
                  <a:p>
                    <a:fld id="{790F43D6-9A22-40BB-B61F-223EF4C08B30}" type="CATEGORYNAME">
                      <a:rPr lang="en-US">
                        <a:solidFill>
                          <a:srgbClr val="002060"/>
                        </a:solidFill>
                      </a:rPr>
                      <a:pPr/>
                      <a:t>[CATEGORY NAME]</a:t>
                    </a:fld>
                    <a:r>
                      <a:rPr lang="en-US" baseline="0">
                        <a:solidFill>
                          <a:srgbClr val="002060"/>
                        </a:solidFill>
                      </a:rPr>
                      <a:t>
</a:t>
                    </a:r>
                    <a:fld id="{61493F55-50A7-4AE2-9E94-99FD935EA1A7}"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A03-403E-9086-02477ED6343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'SAB AY'!$A$26:$A$33</c:f>
              <c:strCache>
                <c:ptCount val="8"/>
                <c:pt idx="0">
                  <c:v>BUS</c:v>
                </c:pt>
                <c:pt idx="1">
                  <c:v>EDU</c:v>
                </c:pt>
                <c:pt idx="2">
                  <c:v>ETHS</c:v>
                </c:pt>
                <c:pt idx="3">
                  <c:v>HSS</c:v>
                </c:pt>
                <c:pt idx="4">
                  <c:v>LCA</c:v>
                </c:pt>
                <c:pt idx="5">
                  <c:v>SCI</c:v>
                </c:pt>
                <c:pt idx="6">
                  <c:v>LIB</c:v>
                </c:pt>
                <c:pt idx="7">
                  <c:v>CAPS</c:v>
                </c:pt>
              </c:strCache>
            </c:strRef>
          </c:cat>
          <c:val>
            <c:numRef>
              <c:f>'SAB AY'!$B$26:$B$33</c:f>
              <c:numCache>
                <c:formatCode>0%</c:formatCode>
                <c:ptCount val="8"/>
                <c:pt idx="0">
                  <c:v>5.8823529411764705E-2</c:v>
                </c:pt>
                <c:pt idx="1">
                  <c:v>5.8823529411764705E-2</c:v>
                </c:pt>
                <c:pt idx="2">
                  <c:v>0.11764705882352941</c:v>
                </c:pt>
                <c:pt idx="3">
                  <c:v>0.17647058823529413</c:v>
                </c:pt>
                <c:pt idx="4">
                  <c:v>0.35294117647058826</c:v>
                </c:pt>
                <c:pt idx="5">
                  <c:v>0.17647058823529413</c:v>
                </c:pt>
                <c:pt idx="6">
                  <c:v>0</c:v>
                </c:pt>
                <c:pt idx="7">
                  <c:v>5.8823529411764705E-2</c:v>
                </c:pt>
              </c:numCache>
            </c:numRef>
          </c:val>
          <c:extLst>
            <c:ext xmlns:c16="http://schemas.microsoft.com/office/drawing/2014/chart" uri="{C3380CC4-5D6E-409C-BE32-E72D297353CC}">
              <c16:uniqueId val="{00000010-FA03-403E-9086-02477ED6343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AY Award </a:t>
            </a:r>
          </a:p>
          <a:p>
            <a:pPr>
              <a:defRPr/>
            </a:pPr>
            <a:r>
              <a:rPr lang="en-US"/>
              <a:t>Distribution by Rank</a:t>
            </a:r>
          </a:p>
        </c:rich>
      </c:tx>
      <c:layout>
        <c:manualLayout>
          <c:xMode val="edge"/>
          <c:yMode val="edge"/>
          <c:x val="0.30810085588325292"/>
          <c:y val="0.82298456460255487"/>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298210797829457"/>
          <c:y val="0.11220101642419351"/>
          <c:w val="0.49981757743670835"/>
          <c:h val="0.69642157611185029"/>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D7B-41E7-A000-E0254836F9B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D7B-41E7-A000-E0254836F9B8}"/>
              </c:ext>
            </c:extLst>
          </c:dPt>
          <c:dPt>
            <c:idx val="2"/>
            <c:bubble3D val="0"/>
            <c:spPr>
              <a:solidFill>
                <a:srgbClr val="669E4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D7B-41E7-A000-E0254836F9B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D7B-41E7-A000-E0254836F9B8}"/>
              </c:ext>
            </c:extLst>
          </c:dPt>
          <c:dLbls>
            <c:dLbl>
              <c:idx val="2"/>
              <c:tx>
                <c:rich>
                  <a:bodyPr/>
                  <a:lstStyle/>
                  <a:p>
                    <a:fld id="{5EF5DB7B-1C6C-4220-83DE-C5A0C9FC73A4}" type="CATEGORYNAME">
                      <a:rPr lang="en-US">
                        <a:solidFill>
                          <a:srgbClr val="002060"/>
                        </a:solidFill>
                      </a:rPr>
                      <a:pPr/>
                      <a:t>[CATEGORY NAME]</a:t>
                    </a:fld>
                    <a:r>
                      <a:rPr lang="en-US" baseline="0">
                        <a:solidFill>
                          <a:srgbClr val="002060"/>
                        </a:solidFill>
                      </a:rPr>
                      <a:t>
</a:t>
                    </a:r>
                    <a:fld id="{D8D6F709-F5C3-4DE2-AFFA-2D5B967FC74D}"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7B-41E7-A000-E0254836F9B8}"/>
                </c:ext>
              </c:extLst>
            </c:dLbl>
            <c:dLbl>
              <c:idx val="3"/>
              <c:tx>
                <c:rich>
                  <a:bodyPr/>
                  <a:lstStyle/>
                  <a:p>
                    <a:fld id="{AC319D9D-F1AA-4EEA-A5B9-8A626DB5E987}" type="CATEGORYNAME">
                      <a:rPr lang="en-US">
                        <a:solidFill>
                          <a:srgbClr val="002060"/>
                        </a:solidFill>
                      </a:rPr>
                      <a:pPr/>
                      <a:t>[CATEGORY NAME]</a:t>
                    </a:fld>
                    <a:r>
                      <a:rPr lang="en-US" baseline="0">
                        <a:solidFill>
                          <a:srgbClr val="002060"/>
                        </a:solidFill>
                      </a:rPr>
                      <a:t>
</a:t>
                    </a:r>
                    <a:fld id="{19958082-6399-47C8-B056-8DD7FEC5A855}"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7B-41E7-A000-E0254836F9B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'SAB AY'!$A$58:$A$61</c:f>
              <c:strCache>
                <c:ptCount val="4"/>
                <c:pt idx="0">
                  <c:v>Lecturer</c:v>
                </c:pt>
                <c:pt idx="1">
                  <c:v>Assistant</c:v>
                </c:pt>
                <c:pt idx="2">
                  <c:v>Associate</c:v>
                </c:pt>
                <c:pt idx="3">
                  <c:v>Professor</c:v>
                </c:pt>
              </c:strCache>
            </c:strRef>
          </c:cat>
          <c:val>
            <c:numRef>
              <c:f>'SAB AY'!$B$58:$B$61</c:f>
              <c:numCache>
                <c:formatCode>General</c:formatCode>
                <c:ptCount val="4"/>
                <c:pt idx="0">
                  <c:v>2</c:v>
                </c:pt>
                <c:pt idx="1">
                  <c:v>3</c:v>
                </c:pt>
                <c:pt idx="2">
                  <c:v>7</c:v>
                </c:pt>
                <c:pt idx="3">
                  <c:v>5</c:v>
                </c:pt>
              </c:numCache>
            </c:numRef>
          </c:val>
          <c:extLst>
            <c:ext xmlns:c16="http://schemas.microsoft.com/office/drawing/2014/chart" uri="{C3380CC4-5D6E-409C-BE32-E72D297353CC}">
              <c16:uniqueId val="{00000008-7D7B-41E7-A000-E0254836F9B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Award Distribution by Rank</a:t>
            </a:r>
          </a:p>
        </c:rich>
      </c:tx>
      <c:layout>
        <c:manualLayout>
          <c:xMode val="edge"/>
          <c:yMode val="edge"/>
          <c:x val="0.19722589596208942"/>
          <c:y val="0.90613548660525078"/>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451955214458956"/>
          <c:y val="0.13728744246912478"/>
          <c:w val="0.56647314966636042"/>
          <c:h val="0.70127129292974366"/>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AY Award </a:t>
            </a:r>
          </a:p>
          <a:p>
            <a:pPr>
              <a:defRPr/>
            </a:pPr>
            <a:r>
              <a:rPr lang="en-US"/>
              <a:t>Distribution by College</a:t>
            </a:r>
          </a:p>
        </c:rich>
      </c:tx>
      <c:layout>
        <c:manualLayout>
          <c:xMode val="edge"/>
          <c:yMode val="edge"/>
          <c:x val="0.29505515993767711"/>
          <c:y val="0.82896296296296301"/>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636906442471586"/>
          <c:y val="0.11737911927675709"/>
          <c:w val="0.49726824983530443"/>
          <c:h val="0.69341294838145229"/>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dip Award </a:t>
            </a:r>
          </a:p>
          <a:p>
            <a:pPr>
              <a:defRPr/>
            </a:pPr>
            <a:r>
              <a:rPr lang="en-US"/>
              <a:t>Distribution by College</a:t>
            </a:r>
          </a:p>
        </c:rich>
      </c:tx>
      <c:layout>
        <c:manualLayout>
          <c:xMode val="edge"/>
          <c:yMode val="edge"/>
          <c:x val="0.2947710702828813"/>
          <c:y val="0.82896296296296301"/>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377619464233637"/>
          <c:y val="9.8366870807815684E-2"/>
          <c:w val="0.50017268674748994"/>
          <c:h val="0.70024176144648587"/>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BA5-4244-AD6F-AB165D426C3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BA5-4244-AD6F-AB165D426C3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BA5-4244-AD6F-AB165D426C3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BA5-4244-AD6F-AB165D426C31}"/>
              </c:ext>
            </c:extLst>
          </c:dPt>
          <c:dPt>
            <c:idx val="4"/>
            <c:bubble3D val="0"/>
            <c:spPr>
              <a:solidFill>
                <a:schemeClr val="accent1">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BA5-4244-AD6F-AB165D426C3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BA5-4244-AD6F-AB165D426C31}"/>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BA5-4244-AD6F-AB165D426C31}"/>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BA5-4244-AD6F-AB165D426C31}"/>
              </c:ext>
            </c:extLst>
          </c:dPt>
          <c:dLbls>
            <c:dLbl>
              <c:idx val="2"/>
              <c:delete val="1"/>
              <c:extLst>
                <c:ext xmlns:c15="http://schemas.microsoft.com/office/drawing/2012/chart" uri="{CE6537A1-D6FC-4f65-9D91-7224C49458BB}"/>
                <c:ext xmlns:c16="http://schemas.microsoft.com/office/drawing/2014/chart" uri="{C3380CC4-5D6E-409C-BE32-E72D297353CC}">
                  <c16:uniqueId val="{00000005-1BA5-4244-AD6F-AB165D426C31}"/>
                </c:ext>
              </c:extLst>
            </c:dLbl>
            <c:dLbl>
              <c:idx val="3"/>
              <c:layout>
                <c:manualLayout>
                  <c:x val="-4.1455040342178728E-3"/>
                  <c:y val="3.1342115889359985E-3"/>
                </c:manualLayout>
              </c:layout>
              <c:tx>
                <c:rich>
                  <a:bodyPr/>
                  <a:lstStyle/>
                  <a:p>
                    <a:fld id="{7F08C968-88E7-48D3-9135-6B3C25E06DE3}" type="CATEGORYNAME">
                      <a:rPr lang="en-US">
                        <a:solidFill>
                          <a:srgbClr val="002060"/>
                        </a:solidFill>
                      </a:rPr>
                      <a:pPr/>
                      <a:t>[CATEGORY NAME]</a:t>
                    </a:fld>
                    <a:r>
                      <a:rPr lang="en-US" baseline="0">
                        <a:solidFill>
                          <a:srgbClr val="002060"/>
                        </a:solidFill>
                      </a:rPr>
                      <a:t>
</a:t>
                    </a:r>
                    <a:fld id="{FAF0732E-9F25-48F2-B8BA-9664BA4E5F46}"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BA5-4244-AD6F-AB165D426C31}"/>
                </c:ext>
              </c:extLst>
            </c:dLbl>
            <c:dLbl>
              <c:idx val="4"/>
              <c:layout>
                <c:manualLayout>
                  <c:x val="-3.6847822460159669E-3"/>
                  <c:y val="4.3446988919429858E-3"/>
                </c:manualLayout>
              </c:layout>
              <c:tx>
                <c:rich>
                  <a:bodyPr rot="0" spcFirstLastPara="1" vertOverflow="ellipsis" vert="horz" wrap="square" lIns="38100" tIns="19050" rIns="38100" bIns="19050" anchor="ctr" anchorCtr="1">
                    <a:noAutofit/>
                  </a:bodyPr>
                  <a:lstStyle/>
                  <a:p>
                    <a:pPr>
                      <a:defRPr sz="900" b="1" i="0" u="none" strike="noStrike" kern="1200" baseline="0">
                        <a:solidFill>
                          <a:srgbClr val="002060"/>
                        </a:solidFill>
                        <a:latin typeface="+mn-lt"/>
                        <a:ea typeface="+mn-ea"/>
                        <a:cs typeface="+mn-cs"/>
                      </a:defRPr>
                    </a:pPr>
                    <a:fld id="{C7853985-07E5-447F-ABA3-30F5271E899D}" type="CATEGORYNAME">
                      <a:rPr lang="en-US">
                        <a:solidFill>
                          <a:srgbClr val="002060"/>
                        </a:solidFill>
                      </a:rPr>
                      <a:pPr>
                        <a:defRPr>
                          <a:solidFill>
                            <a:srgbClr val="002060"/>
                          </a:solidFill>
                        </a:defRPr>
                      </a:pPr>
                      <a:t>[CATEGORY NAME]</a:t>
                    </a:fld>
                    <a:r>
                      <a:rPr lang="en-US" baseline="0">
                        <a:solidFill>
                          <a:srgbClr val="002060"/>
                        </a:solidFill>
                      </a:rPr>
                      <a:t>
</a:t>
                    </a:r>
                    <a:fld id="{13B008B6-1C82-4B2C-B1DD-D7481DCC10A8}" type="PERCENTAGE">
                      <a:rPr lang="en-US" baseline="0">
                        <a:solidFill>
                          <a:srgbClr val="002060"/>
                        </a:solidFill>
                      </a:rPr>
                      <a:pPr>
                        <a:defRPr>
                          <a:solidFill>
                            <a:srgbClr val="002060"/>
                          </a:solidFill>
                        </a:defRPr>
                      </a:pPr>
                      <a:t>[PERCENTAGE]</a:t>
                    </a:fld>
                    <a:endParaRPr lang="en-US" baseline="0">
                      <a:solidFill>
                        <a:srgbClr val="002060"/>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00206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7.1310461192350946E-2"/>
                      <c:h val="0.12909448818897637"/>
                    </c:manualLayout>
                  </c15:layout>
                  <c15:dlblFieldTable/>
                  <c15:showDataLabelsRange val="0"/>
                </c:ext>
                <c:ext xmlns:c16="http://schemas.microsoft.com/office/drawing/2014/chart" uri="{C3380CC4-5D6E-409C-BE32-E72D297353CC}">
                  <c16:uniqueId val="{00000009-1BA5-4244-AD6F-AB165D426C31}"/>
                </c:ext>
              </c:extLst>
            </c:dLbl>
            <c:dLbl>
              <c:idx val="5"/>
              <c:tx>
                <c:rich>
                  <a:bodyPr/>
                  <a:lstStyle/>
                  <a:p>
                    <a:fld id="{6115268F-428B-4618-9730-9B1B35AFA72E}" type="CATEGORYNAME">
                      <a:rPr lang="en-US">
                        <a:solidFill>
                          <a:srgbClr val="002060"/>
                        </a:solidFill>
                      </a:rPr>
                      <a:pPr/>
                      <a:t>[CATEGORY NAME]</a:t>
                    </a:fld>
                    <a:r>
                      <a:rPr lang="en-US" baseline="0">
                        <a:solidFill>
                          <a:srgbClr val="002060"/>
                        </a:solidFill>
                      </a:rPr>
                      <a:t>
</a:t>
                    </a:r>
                    <a:fld id="{3B6F090A-FBB4-4592-A0D0-FA3A2A0731E7}"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BA5-4244-AD6F-AB165D426C31}"/>
                </c:ext>
              </c:extLst>
            </c:dLbl>
            <c:dLbl>
              <c:idx val="6"/>
              <c:delete val="1"/>
              <c:extLst>
                <c:ext xmlns:c15="http://schemas.microsoft.com/office/drawing/2012/chart" uri="{CE6537A1-D6FC-4f65-9D91-7224C49458BB}"/>
                <c:ext xmlns:c16="http://schemas.microsoft.com/office/drawing/2014/chart" uri="{C3380CC4-5D6E-409C-BE32-E72D297353CC}">
                  <c16:uniqueId val="{0000000D-1BA5-4244-AD6F-AB165D426C31}"/>
                </c:ext>
              </c:extLst>
            </c:dLbl>
            <c:dLbl>
              <c:idx val="7"/>
              <c:delete val="1"/>
              <c:extLst>
                <c:ext xmlns:c15="http://schemas.microsoft.com/office/drawing/2012/chart" uri="{CE6537A1-D6FC-4f65-9D91-7224C49458BB}"/>
                <c:ext xmlns:c16="http://schemas.microsoft.com/office/drawing/2014/chart" uri="{C3380CC4-5D6E-409C-BE32-E72D297353CC}">
                  <c16:uniqueId val="{0000000F-1BA5-4244-AD6F-AB165D426C3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DIP!$A$23:$A$30</c:f>
              <c:strCache>
                <c:ptCount val="8"/>
                <c:pt idx="0">
                  <c:v>BUS</c:v>
                </c:pt>
                <c:pt idx="1">
                  <c:v>EDU</c:v>
                </c:pt>
                <c:pt idx="2">
                  <c:v>ETHS</c:v>
                </c:pt>
                <c:pt idx="3">
                  <c:v>HSS</c:v>
                </c:pt>
                <c:pt idx="4">
                  <c:v>LCA</c:v>
                </c:pt>
                <c:pt idx="5">
                  <c:v>SCI</c:v>
                </c:pt>
                <c:pt idx="6">
                  <c:v>LIB</c:v>
                </c:pt>
                <c:pt idx="7">
                  <c:v>CAPS</c:v>
                </c:pt>
              </c:strCache>
            </c:strRef>
          </c:cat>
          <c:val>
            <c:numRef>
              <c:f>DIP!$B$23:$B$30</c:f>
              <c:numCache>
                <c:formatCode>0%</c:formatCode>
                <c:ptCount val="8"/>
                <c:pt idx="0">
                  <c:v>0.14285714285714285</c:v>
                </c:pt>
                <c:pt idx="1">
                  <c:v>7.1428571428571425E-2</c:v>
                </c:pt>
                <c:pt idx="2">
                  <c:v>0</c:v>
                </c:pt>
                <c:pt idx="3">
                  <c:v>0.22</c:v>
                </c:pt>
                <c:pt idx="4">
                  <c:v>0.42857142857142855</c:v>
                </c:pt>
                <c:pt idx="5">
                  <c:v>0.14285714285714285</c:v>
                </c:pt>
                <c:pt idx="6">
                  <c:v>0</c:v>
                </c:pt>
                <c:pt idx="7">
                  <c:v>0</c:v>
                </c:pt>
              </c:numCache>
            </c:numRef>
          </c:val>
          <c:extLst>
            <c:ext xmlns:c16="http://schemas.microsoft.com/office/drawing/2014/chart" uri="{C3380CC4-5D6E-409C-BE32-E72D297353CC}">
              <c16:uniqueId val="{00000010-1BA5-4244-AD6F-AB165D426C3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dip Award </a:t>
            </a:r>
          </a:p>
          <a:p>
            <a:pPr>
              <a:defRPr/>
            </a:pPr>
            <a:r>
              <a:rPr lang="en-US"/>
              <a:t>Distribution by Rank</a:t>
            </a:r>
          </a:p>
        </c:rich>
      </c:tx>
      <c:layout>
        <c:manualLayout>
          <c:xMode val="edge"/>
          <c:yMode val="edge"/>
          <c:x val="0.3172882556347123"/>
          <c:y val="0.8133704735376045"/>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202370537016207"/>
          <c:y val="9.8262745012026698E-2"/>
          <c:w val="0.49010727825688455"/>
          <c:h val="0.68806147142470697"/>
        </c:manualLayout>
      </c:layout>
      <c:doughnutChart>
        <c:varyColors val="1"/>
        <c:ser>
          <c:idx val="0"/>
          <c:order val="0"/>
          <c:dPt>
            <c:idx val="0"/>
            <c:bubble3D val="0"/>
            <c:spPr>
              <a:solidFill>
                <a:srgbClr val="669E4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65E-4AD8-B4C0-72E38B7DD95B}"/>
              </c:ext>
            </c:extLst>
          </c:dPt>
          <c:dPt>
            <c:idx val="1"/>
            <c:bubble3D val="0"/>
            <c:spPr>
              <a:solidFill>
                <a:srgbClr val="FFC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65E-4AD8-B4C0-72E38B7DD95B}"/>
              </c:ext>
            </c:extLst>
          </c:dPt>
          <c:dPt>
            <c:idx val="2"/>
            <c:bubble3D val="0"/>
            <c:spPr>
              <a:solidFill>
                <a:srgbClr val="669E4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65E-4AD8-B4C0-72E38B7DD95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65E-4AD8-B4C0-72E38B7DD95B}"/>
              </c:ext>
            </c:extLst>
          </c:dPt>
          <c:dLbls>
            <c:dLbl>
              <c:idx val="0"/>
              <c:delete val="1"/>
              <c:extLst>
                <c:ext xmlns:c15="http://schemas.microsoft.com/office/drawing/2012/chart" uri="{CE6537A1-D6FC-4f65-9D91-7224C49458BB}"/>
                <c:ext xmlns:c16="http://schemas.microsoft.com/office/drawing/2014/chart" uri="{C3380CC4-5D6E-409C-BE32-E72D297353CC}">
                  <c16:uniqueId val="{00000001-165E-4AD8-B4C0-72E38B7DD95B}"/>
                </c:ext>
              </c:extLst>
            </c:dLbl>
            <c:dLbl>
              <c:idx val="1"/>
              <c:delete val="1"/>
              <c:extLst>
                <c:ext xmlns:c15="http://schemas.microsoft.com/office/drawing/2012/chart" uri="{CE6537A1-D6FC-4f65-9D91-7224C49458BB}"/>
                <c:ext xmlns:c16="http://schemas.microsoft.com/office/drawing/2014/chart" uri="{C3380CC4-5D6E-409C-BE32-E72D297353CC}">
                  <c16:uniqueId val="{00000003-165E-4AD8-B4C0-72E38B7DD95B}"/>
                </c:ext>
              </c:extLst>
            </c:dLbl>
            <c:dLbl>
              <c:idx val="2"/>
              <c:tx>
                <c:rich>
                  <a:bodyPr/>
                  <a:lstStyle/>
                  <a:p>
                    <a:fld id="{AC319D9D-F1AA-4EEA-A5B9-8A626DB5E987}" type="CATEGORYNAME">
                      <a:rPr lang="en-US">
                        <a:solidFill>
                          <a:srgbClr val="002060"/>
                        </a:solidFill>
                      </a:rPr>
                      <a:pPr/>
                      <a:t>[CATEGORY NAME]</a:t>
                    </a:fld>
                    <a:r>
                      <a:rPr lang="en-US" baseline="0">
                        <a:solidFill>
                          <a:srgbClr val="002060"/>
                        </a:solidFill>
                      </a:rPr>
                      <a:t>
</a:t>
                    </a:r>
                    <a:fld id="{19958082-6399-47C8-B056-8DD7FEC5A855}" type="PERCENTAGE">
                      <a:rPr lang="en-US" baseline="0">
                        <a:solidFill>
                          <a:srgbClr val="002060"/>
                        </a:solidFill>
                      </a:rPr>
                      <a:pPr/>
                      <a:t>[PERCENTAGE]</a:t>
                    </a:fld>
                    <a:endParaRPr lang="en-US" baseline="0">
                      <a:solidFill>
                        <a:srgbClr val="00206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5E-4AD8-B4C0-72E38B7DD95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DIP!$A$59:$A$62</c:f>
              <c:strCache>
                <c:ptCount val="4"/>
                <c:pt idx="0">
                  <c:v>Lecturer</c:v>
                </c:pt>
                <c:pt idx="1">
                  <c:v>Assistant</c:v>
                </c:pt>
                <c:pt idx="2">
                  <c:v>Associate</c:v>
                </c:pt>
                <c:pt idx="3">
                  <c:v>Professor</c:v>
                </c:pt>
              </c:strCache>
            </c:strRef>
          </c:cat>
          <c:val>
            <c:numRef>
              <c:f>DIP!$B$59:$B$62</c:f>
              <c:numCache>
                <c:formatCode>General</c:formatCode>
                <c:ptCount val="4"/>
                <c:pt idx="0">
                  <c:v>0</c:v>
                </c:pt>
                <c:pt idx="1">
                  <c:v>0</c:v>
                </c:pt>
                <c:pt idx="2">
                  <c:v>5</c:v>
                </c:pt>
                <c:pt idx="3">
                  <c:v>9</c:v>
                </c:pt>
              </c:numCache>
            </c:numRef>
          </c:val>
          <c:extLst>
            <c:ext xmlns:c16="http://schemas.microsoft.com/office/drawing/2014/chart" uri="{C3380CC4-5D6E-409C-BE32-E72D297353CC}">
              <c16:uniqueId val="{00000008-165E-4AD8-B4C0-72E38B7DD95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4-01-25T16:03:49.182" idx="1">
    <p:pos x="10" y="10"/>
    <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0.37185</cdr:x>
      <cdr:y>0.51202</cdr:y>
    </cdr:from>
    <cdr:to>
      <cdr:x>0.43556</cdr:x>
      <cdr:y>0.59135</cdr:y>
    </cdr:to>
    <cdr:sp macro="" textlink="">
      <cdr:nvSpPr>
        <cdr:cNvPr id="2" name="TextBox 1"/>
        <cdr:cNvSpPr txBox="1"/>
      </cdr:nvSpPr>
      <cdr:spPr>
        <a:xfrm xmlns:a="http://schemas.openxmlformats.org/drawingml/2006/main">
          <a:off x="2390775" y="2028825"/>
          <a:ext cx="409575"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0.37185</cdr:x>
      <cdr:y>0.51202</cdr:y>
    </cdr:from>
    <cdr:to>
      <cdr:x>0.43556</cdr:x>
      <cdr:y>0.59135</cdr:y>
    </cdr:to>
    <cdr:sp macro="" textlink="">
      <cdr:nvSpPr>
        <cdr:cNvPr id="2" name="TextBox 1"/>
        <cdr:cNvSpPr txBox="1"/>
      </cdr:nvSpPr>
      <cdr:spPr>
        <a:xfrm xmlns:a="http://schemas.openxmlformats.org/drawingml/2006/main">
          <a:off x="2390775" y="2028825"/>
          <a:ext cx="409575"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0.37185</cdr:x>
      <cdr:y>0.51202</cdr:y>
    </cdr:from>
    <cdr:to>
      <cdr:x>0.43556</cdr:x>
      <cdr:y>0.59135</cdr:y>
    </cdr:to>
    <cdr:sp macro="" textlink="">
      <cdr:nvSpPr>
        <cdr:cNvPr id="2" name="TextBox 1"/>
        <cdr:cNvSpPr txBox="1"/>
      </cdr:nvSpPr>
      <cdr:spPr>
        <a:xfrm xmlns:a="http://schemas.openxmlformats.org/drawingml/2006/main">
          <a:off x="2390775" y="2028825"/>
          <a:ext cx="409575"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0.27639</cdr:x>
      <cdr:y>0.49132</cdr:y>
    </cdr:from>
    <cdr:to>
      <cdr:x>0.47639</cdr:x>
      <cdr:y>0.84864</cdr:y>
    </cdr:to>
    <cdr:sp macro="" textlink="">
      <cdr:nvSpPr>
        <cdr:cNvPr id="2" name="TextBox 1"/>
        <cdr:cNvSpPr txBox="1"/>
      </cdr:nvSpPr>
      <cdr:spPr>
        <a:xfrm xmlns:a="http://schemas.openxmlformats.org/drawingml/2006/main">
          <a:off x="1263650" y="12573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0.26111</cdr:x>
      <cdr:y>0.41936</cdr:y>
    </cdr:from>
    <cdr:to>
      <cdr:x>0.35</cdr:x>
      <cdr:y>0.52854</cdr:y>
    </cdr:to>
    <cdr:sp macro="" textlink="">
      <cdr:nvSpPr>
        <cdr:cNvPr id="3" name="TextBox 2"/>
        <cdr:cNvSpPr txBox="1"/>
      </cdr:nvSpPr>
      <cdr:spPr>
        <a:xfrm xmlns:a="http://schemas.openxmlformats.org/drawingml/2006/main">
          <a:off x="1193800" y="1073151"/>
          <a:ext cx="406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0.2625</cdr:x>
      <cdr:y>0.35484</cdr:y>
    </cdr:from>
    <cdr:to>
      <cdr:x>0.4625</cdr:x>
      <cdr:y>0.91067</cdr:y>
    </cdr:to>
    <cdr:sp macro="" textlink="">
      <cdr:nvSpPr>
        <cdr:cNvPr id="4" name="TextBox 3"/>
        <cdr:cNvSpPr txBox="1"/>
      </cdr:nvSpPr>
      <cdr:spPr>
        <a:xfrm xmlns:a="http://schemas.openxmlformats.org/drawingml/2006/main">
          <a:off x="1200150" y="908051"/>
          <a:ext cx="914400" cy="1422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0.25556</cdr:x>
      <cdr:y>0.43176</cdr:y>
    </cdr:from>
    <cdr:to>
      <cdr:x>0.34028</cdr:x>
      <cdr:y>0.52109</cdr:y>
    </cdr:to>
    <cdr:sp macro="" textlink="">
      <cdr:nvSpPr>
        <cdr:cNvPr id="5" name="TextBox 4"/>
        <cdr:cNvSpPr txBox="1"/>
      </cdr:nvSpPr>
      <cdr:spPr>
        <a:xfrm xmlns:a="http://schemas.openxmlformats.org/drawingml/2006/main">
          <a:off x="1168400" y="1104901"/>
          <a:ext cx="38735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0.37361</cdr:x>
      <cdr:y>0.43424</cdr:y>
    </cdr:from>
    <cdr:to>
      <cdr:x>0.47083</cdr:x>
      <cdr:y>0.52605</cdr:y>
    </cdr:to>
    <cdr:sp macro="" textlink="">
      <cdr:nvSpPr>
        <cdr:cNvPr id="6" name="TextBox 5"/>
        <cdr:cNvSpPr txBox="1"/>
      </cdr:nvSpPr>
      <cdr:spPr>
        <a:xfrm xmlns:a="http://schemas.openxmlformats.org/drawingml/2006/main">
          <a:off x="1708150" y="1111251"/>
          <a:ext cx="444500" cy="234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0.64306</cdr:x>
      <cdr:y>0.19107</cdr:y>
    </cdr:from>
    <cdr:to>
      <cdr:x>0.73611</cdr:x>
      <cdr:y>0.27543</cdr:y>
    </cdr:to>
    <cdr:sp macro="" textlink="">
      <cdr:nvSpPr>
        <cdr:cNvPr id="7" name="TextBox 6"/>
        <cdr:cNvSpPr txBox="1"/>
      </cdr:nvSpPr>
      <cdr:spPr>
        <a:xfrm xmlns:a="http://schemas.openxmlformats.org/drawingml/2006/main">
          <a:off x="2940050" y="488951"/>
          <a:ext cx="425450" cy="215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0.76111</cdr:x>
      <cdr:y>0.38462</cdr:y>
    </cdr:from>
    <cdr:to>
      <cdr:x>0.86528</cdr:x>
      <cdr:y>0.47643</cdr:y>
    </cdr:to>
    <cdr:sp macro="" textlink="">
      <cdr:nvSpPr>
        <cdr:cNvPr id="8" name="TextBox 7"/>
        <cdr:cNvSpPr txBox="1"/>
      </cdr:nvSpPr>
      <cdr:spPr>
        <a:xfrm xmlns:a="http://schemas.openxmlformats.org/drawingml/2006/main">
          <a:off x="3479800" y="984251"/>
          <a:ext cx="476250" cy="234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0.30208</cdr:x>
      <cdr:y>0.41745</cdr:y>
    </cdr:from>
    <cdr:to>
      <cdr:x>0.36042</cdr:x>
      <cdr:y>0.50779</cdr:y>
    </cdr:to>
    <cdr:sp macro="" textlink="">
      <cdr:nvSpPr>
        <cdr:cNvPr id="9" name="TextBox 8"/>
        <cdr:cNvSpPr txBox="1"/>
      </cdr:nvSpPr>
      <cdr:spPr>
        <a:xfrm xmlns:a="http://schemas.openxmlformats.org/drawingml/2006/main">
          <a:off x="1381125" y="1276350"/>
          <a:ext cx="2667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0.23889</cdr:x>
      <cdr:y>0.63588</cdr:y>
    </cdr:from>
    <cdr:to>
      <cdr:x>0.29931</cdr:x>
      <cdr:y>0.70462</cdr:y>
    </cdr:to>
    <cdr:sp macro="" textlink="">
      <cdr:nvSpPr>
        <cdr:cNvPr id="10" name="TextBox 9"/>
        <cdr:cNvSpPr txBox="1"/>
      </cdr:nvSpPr>
      <cdr:spPr>
        <a:xfrm xmlns:a="http://schemas.openxmlformats.org/drawingml/2006/main">
          <a:off x="1092205" y="1879600"/>
          <a:ext cx="276240" cy="203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0.37569</cdr:x>
      <cdr:y>0.45757</cdr:y>
    </cdr:from>
    <cdr:to>
      <cdr:x>0.45625</cdr:x>
      <cdr:y>0.54565</cdr:y>
    </cdr:to>
    <cdr:sp macro="" textlink="">
      <cdr:nvSpPr>
        <cdr:cNvPr id="11" name="TextBox 10"/>
        <cdr:cNvSpPr txBox="1"/>
      </cdr:nvSpPr>
      <cdr:spPr>
        <a:xfrm xmlns:a="http://schemas.openxmlformats.org/drawingml/2006/main">
          <a:off x="1717655" y="1352550"/>
          <a:ext cx="368320" cy="260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0.44375</cdr:x>
      <cdr:y>0.58647</cdr:y>
    </cdr:from>
    <cdr:to>
      <cdr:x>0.52153</cdr:x>
      <cdr:y>0.67025</cdr:y>
    </cdr:to>
    <cdr:sp macro="" textlink="">
      <cdr:nvSpPr>
        <cdr:cNvPr id="12" name="TextBox 11"/>
        <cdr:cNvSpPr txBox="1"/>
      </cdr:nvSpPr>
      <cdr:spPr>
        <a:xfrm xmlns:a="http://schemas.openxmlformats.org/drawingml/2006/main">
          <a:off x="2028830" y="1733550"/>
          <a:ext cx="355610" cy="2476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0.78264</cdr:x>
      <cdr:y>0.20193</cdr:y>
    </cdr:from>
    <cdr:to>
      <cdr:x>0.86319</cdr:x>
      <cdr:y>0.29431</cdr:y>
    </cdr:to>
    <cdr:sp macro="" textlink="">
      <cdr:nvSpPr>
        <cdr:cNvPr id="13" name="TextBox 12"/>
        <cdr:cNvSpPr txBox="1"/>
      </cdr:nvSpPr>
      <cdr:spPr>
        <a:xfrm xmlns:a="http://schemas.openxmlformats.org/drawingml/2006/main">
          <a:off x="3578230" y="596900"/>
          <a:ext cx="368275" cy="273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0.8493</cdr:x>
      <cdr:y>0.38024</cdr:y>
    </cdr:from>
    <cdr:to>
      <cdr:x>0.94097</cdr:x>
      <cdr:y>0.47476</cdr:y>
    </cdr:to>
    <cdr:sp macro="" textlink="">
      <cdr:nvSpPr>
        <cdr:cNvPr id="14" name="TextBox 13"/>
        <cdr:cNvSpPr txBox="1"/>
      </cdr:nvSpPr>
      <cdr:spPr>
        <a:xfrm xmlns:a="http://schemas.openxmlformats.org/drawingml/2006/main">
          <a:off x="3883000" y="1123950"/>
          <a:ext cx="419115" cy="279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sz="quarter" idx="1"/>
          </p:nvPr>
        </p:nvSpPr>
        <p:spPr bwMode="auto">
          <a:xfrm>
            <a:off x="3978132" y="0"/>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6148" name="Rectangle 4"/>
          <p:cNvSpPr>
            <a:spLocks noGrp="1" noChangeArrowheads="1"/>
          </p:cNvSpPr>
          <p:nvPr>
            <p:ph type="ftr" sz="quarter" idx="2"/>
          </p:nvPr>
        </p:nvSpPr>
        <p:spPr bwMode="auto">
          <a:xfrm>
            <a:off x="0" y="8842029"/>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6149" name="Rectangle 5"/>
          <p:cNvSpPr>
            <a:spLocks noGrp="1" noChangeArrowheads="1"/>
          </p:cNvSpPr>
          <p:nvPr>
            <p:ph type="sldNum" sz="quarter" idx="3"/>
          </p:nvPr>
        </p:nvSpPr>
        <p:spPr bwMode="auto">
          <a:xfrm>
            <a:off x="3978132" y="8842029"/>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lvl1pPr>
          </a:lstStyle>
          <a:p>
            <a:pPr>
              <a:defRPr/>
            </a:pPr>
            <a:fld id="{1680BC73-7770-46C8-A1A0-58D03727D024}" type="slidenum">
              <a:rPr lang="en-US"/>
              <a:pPr>
                <a:defRPr/>
              </a:pPr>
              <a:t>‹#›</a:t>
            </a:fld>
            <a:endParaRPr lang="en-US" dirty="0"/>
          </a:p>
        </p:txBody>
      </p:sp>
    </p:spTree>
    <p:extLst>
      <p:ext uri="{BB962C8B-B14F-4D97-AF65-F5344CB8AC3E}">
        <p14:creationId xmlns:p14="http://schemas.microsoft.com/office/powerpoint/2010/main" val="398590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24579" name="Rectangle 3"/>
          <p:cNvSpPr>
            <a:spLocks noGrp="1" noChangeArrowheads="1"/>
          </p:cNvSpPr>
          <p:nvPr>
            <p:ph type="dt" idx="1"/>
          </p:nvPr>
        </p:nvSpPr>
        <p:spPr bwMode="auto">
          <a:xfrm>
            <a:off x="3979757" y="0"/>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4581" name="Rectangle 5"/>
          <p:cNvSpPr>
            <a:spLocks noGrp="1" noChangeArrowheads="1"/>
          </p:cNvSpPr>
          <p:nvPr>
            <p:ph type="body" sz="quarter" idx="3"/>
          </p:nvPr>
        </p:nvSpPr>
        <p:spPr bwMode="auto">
          <a:xfrm>
            <a:off x="936414" y="4421823"/>
            <a:ext cx="5150273" cy="4189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3645"/>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24583" name="Rectangle 7"/>
          <p:cNvSpPr>
            <a:spLocks noGrp="1" noChangeArrowheads="1"/>
          </p:cNvSpPr>
          <p:nvPr>
            <p:ph type="sldNum" sz="quarter" idx="5"/>
          </p:nvPr>
        </p:nvSpPr>
        <p:spPr bwMode="auto">
          <a:xfrm>
            <a:off x="3979757" y="8843645"/>
            <a:ext cx="3043343" cy="465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lvl1pPr>
          </a:lstStyle>
          <a:p>
            <a:pPr>
              <a:defRPr/>
            </a:pPr>
            <a:fld id="{D63246E8-4CA1-4B94-9760-1092607F4B41}" type="slidenum">
              <a:rPr lang="en-US"/>
              <a:pPr>
                <a:defRPr/>
              </a:pPr>
              <a:t>‹#›</a:t>
            </a:fld>
            <a:endParaRPr lang="en-US" dirty="0"/>
          </a:p>
        </p:txBody>
      </p:sp>
    </p:spTree>
    <p:extLst>
      <p:ext uri="{BB962C8B-B14F-4D97-AF65-F5344CB8AC3E}">
        <p14:creationId xmlns:p14="http://schemas.microsoft.com/office/powerpoint/2010/main" val="2325577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srgbClr val="000000"/>
                </a:solidFill>
              </a:rPr>
              <a:t> </a:t>
            </a:r>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6A242C-1A98-B84A-AB7E-C5CCE9C7D3FA}" type="slidenum">
              <a:rPr lang="en-US" smtClean="0"/>
              <a:t>‹#›</a:t>
            </a:fld>
            <a:endParaRPr lang="en-US" dirty="0"/>
          </a:p>
        </p:txBody>
      </p:sp>
      <p:pic>
        <p:nvPicPr>
          <p:cNvPr id="7" name="Picture 35"/>
          <p:cNvPicPr>
            <a:picLocks noChangeAspect="1" noChangeArrowheads="1"/>
          </p:cNvPicPr>
          <p:nvPr userDrawn="1"/>
        </p:nvPicPr>
        <p:blipFill>
          <a:blip r:embed="rId2">
            <a:lum bright="6000"/>
            <a:extLst>
              <a:ext uri="{28A0092B-C50C-407E-A947-70E740481C1C}">
                <a14:useLocalDpi xmlns:a14="http://schemas.microsoft.com/office/drawing/2010/main" val="0"/>
              </a:ext>
            </a:extLst>
          </a:blip>
          <a:srcRect/>
          <a:stretch>
            <a:fillRect/>
          </a:stretch>
        </p:blipFill>
        <p:spPr bwMode="auto">
          <a:xfrm>
            <a:off x="0" y="2070100"/>
            <a:ext cx="5711825" cy="478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28688" cy="130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46"/>
          <p:cNvSpPr>
            <a:spLocks noChangeShapeType="1"/>
          </p:cNvSpPr>
          <p:nvPr userDrawn="1"/>
        </p:nvSpPr>
        <p:spPr bwMode="auto">
          <a:xfrm>
            <a:off x="73025" y="4114800"/>
            <a:ext cx="7391400" cy="0"/>
          </a:xfrm>
          <a:prstGeom prst="line">
            <a:avLst/>
          </a:prstGeom>
          <a:noFill/>
          <a:ln w="9525">
            <a:solidFill>
              <a:srgbClr val="B0ADC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256499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832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315930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2053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50967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5149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8710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0495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362678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6A242C-1A98-B84A-AB7E-C5CCE9C7D3FA}" type="slidenum">
              <a:rPr lang="en-US" smtClean="0"/>
              <a:t>‹#›</a:t>
            </a:fld>
            <a:endParaRPr lang="en-US" dirty="0"/>
          </a:p>
        </p:txBody>
      </p:sp>
    </p:spTree>
    <p:extLst>
      <p:ext uri="{BB962C8B-B14F-4D97-AF65-F5344CB8AC3E}">
        <p14:creationId xmlns:p14="http://schemas.microsoft.com/office/powerpoint/2010/main" val="254653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8496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dirty="0"/>
          </a:p>
        </p:txBody>
      </p:sp>
      <p:sp>
        <p:nvSpPr>
          <p:cNvPr id="7" name="Rectangle 6"/>
          <p:cNvSpPr>
            <a:spLocks noChangeArrowheads="1"/>
          </p:cNvSpPr>
          <p:nvPr userDrawn="1"/>
        </p:nvSpPr>
        <p:spPr bwMode="auto">
          <a:xfrm>
            <a:off x="8335963" y="0"/>
            <a:ext cx="687387" cy="5762625"/>
          </a:xfrm>
          <a:prstGeom prst="rect">
            <a:avLst/>
          </a:prstGeom>
          <a:solidFill>
            <a:srgbClr val="B0ADC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pic>
        <p:nvPicPr>
          <p:cNvPr id="8" name="Picture 5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37550" y="5780088"/>
            <a:ext cx="68738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59"/>
          <p:cNvSpPr>
            <a:spLocks noChangeShapeType="1"/>
          </p:cNvSpPr>
          <p:nvPr userDrawn="1"/>
        </p:nvSpPr>
        <p:spPr bwMode="auto">
          <a:xfrm>
            <a:off x="0" y="1231900"/>
            <a:ext cx="8305800" cy="0"/>
          </a:xfrm>
          <a:prstGeom prst="line">
            <a:avLst/>
          </a:prstGeom>
          <a:noFill/>
          <a:ln w="9525">
            <a:solidFill>
              <a:srgbClr val="B0ADC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34163113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enate.sfsu.edu/sites/default/files/documents/S22-301_Sabbatical_and_Leaves_with_Pay_Policy.pdf" TargetMode="External"/><Relationship Id="rId2" Type="http://schemas.openxmlformats.org/officeDocument/2006/relationships/hyperlink" Target="https://www.calstate.edu/csu-system/faculty-staff/labor-and-employee-relations/Pages/unit3-cfa.aspx" TargetMode="External"/><Relationship Id="rId1" Type="http://schemas.openxmlformats.org/officeDocument/2006/relationships/slideLayout" Target="../slideLayouts/slideLayout2.xml"/><Relationship Id="rId4" Type="http://schemas.openxmlformats.org/officeDocument/2006/relationships/hyperlink" Target="https://facaffairs.sfsu.edu/leaves-withwithout-pa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41963"/>
            <a:ext cx="6858000" cy="2697957"/>
          </a:xfrm>
        </p:spPr>
        <p:txBody>
          <a:bodyPr>
            <a:normAutofit fontScale="90000"/>
          </a:bodyPr>
          <a:lstStyle/>
          <a:p>
            <a:r>
              <a:rPr lang="en-US" sz="4000" b="1" dirty="0"/>
              <a:t/>
            </a:r>
            <a:br>
              <a:rPr lang="en-US" sz="4000" b="1" dirty="0"/>
            </a:br>
            <a:r>
              <a:rPr lang="en-US" sz="4000" b="1" dirty="0">
                <a:latin typeface="Times New Roman" panose="02020603050405020304" pitchFamily="18" charset="0"/>
                <a:cs typeface="Times New Roman" panose="02020603050405020304" pitchFamily="18" charset="0"/>
              </a:rPr>
              <a:t>Update on </a:t>
            </a:r>
            <a:br>
              <a:rPr lang="en-US" sz="4000" b="1" dirty="0">
                <a:latin typeface="Times New Roman" panose="02020603050405020304" pitchFamily="18" charset="0"/>
                <a:cs typeface="Times New Roman" panose="02020603050405020304" pitchFamily="18" charset="0"/>
              </a:rPr>
            </a:br>
            <a:r>
              <a:rPr lang="en-US" sz="4000" b="1" dirty="0">
                <a:solidFill>
                  <a:srgbClr val="000000"/>
                </a:solidFill>
                <a:effectLst/>
                <a:latin typeface="Times New Roman" panose="02020603050405020304" pitchFamily="18" charset="0"/>
                <a:cs typeface="Times New Roman" panose="02020603050405020304" pitchFamily="18" charset="0"/>
              </a:rPr>
              <a:t> </a:t>
            </a:r>
            <a:r>
              <a:rPr lang="en-US" sz="4000" b="1" dirty="0">
                <a:solidFill>
                  <a:srgbClr val="323232"/>
                </a:solidFill>
                <a:effectLst/>
                <a:latin typeface="Times New Roman" panose="02020603050405020304" pitchFamily="18" charset="0"/>
                <a:cs typeface="Times New Roman" panose="02020603050405020304" pitchFamily="18" charset="0"/>
              </a:rPr>
              <a:t>Sabbatical and Leaves with Pay</a:t>
            </a:r>
            <a:br>
              <a:rPr lang="en-US" sz="4000" b="1" dirty="0">
                <a:solidFill>
                  <a:srgbClr val="323232"/>
                </a:solidFill>
                <a:effectLst/>
                <a:latin typeface="Times New Roman" panose="02020603050405020304" pitchFamily="18" charset="0"/>
                <a:cs typeface="Times New Roman" panose="02020603050405020304" pitchFamily="18" charset="0"/>
              </a:rPr>
            </a:br>
            <a:r>
              <a:rPr lang="en-US" sz="4000" b="1" dirty="0">
                <a:solidFill>
                  <a:srgbClr val="323232"/>
                </a:solidFill>
                <a:effectLst/>
                <a:latin typeface="Times New Roman" panose="02020603050405020304" pitchFamily="18" charset="0"/>
                <a:cs typeface="Times New Roman" panose="02020603050405020304" pitchFamily="18" charset="0"/>
              </a:rPr>
              <a:t>and </a:t>
            </a:r>
            <a:br>
              <a:rPr lang="en-US" sz="4000" b="1" dirty="0">
                <a:solidFill>
                  <a:srgbClr val="323232"/>
                </a:solidFill>
                <a:effectLst/>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Tenure Density</a:t>
            </a:r>
            <a:br>
              <a:rPr lang="en-US" sz="40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February 6, 2024</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86817" y="4046793"/>
            <a:ext cx="6808365" cy="1569244"/>
          </a:xfrm>
        </p:spPr>
        <p:txBody>
          <a:bodyPr>
            <a:normAutofit/>
          </a:bodyPr>
          <a:lstStyle/>
          <a:p>
            <a:endParaRPr lang="en-US" dirty="0"/>
          </a:p>
          <a:p>
            <a:r>
              <a:rPr lang="en-US" sz="2500" dirty="0">
                <a:latin typeface="Times New Roman" panose="02020603050405020304" pitchFamily="18" charset="0"/>
                <a:cs typeface="Times New Roman" panose="02020603050405020304" pitchFamily="18" charset="0"/>
              </a:rPr>
              <a:t>Carleen Mandolfo </a:t>
            </a:r>
          </a:p>
          <a:p>
            <a:r>
              <a:rPr lang="en-US" sz="2500" dirty="0">
                <a:latin typeface="Times New Roman" panose="02020603050405020304" pitchFamily="18" charset="0"/>
                <a:cs typeface="Times New Roman" panose="02020603050405020304" pitchFamily="18" charset="0"/>
              </a:rPr>
              <a:t>Associate Provost for Faculty Affairs</a:t>
            </a:r>
          </a:p>
        </p:txBody>
      </p:sp>
    </p:spTree>
    <p:extLst>
      <p:ext uri="{BB962C8B-B14F-4D97-AF65-F5344CB8AC3E}">
        <p14:creationId xmlns:p14="http://schemas.microsoft.com/office/powerpoint/2010/main" val="264463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8AC406-CDB2-4565-A452-53310880374F}"/>
              </a:ext>
            </a:extLst>
          </p:cNvPr>
          <p:cNvPicPr>
            <a:picLocks noChangeAspect="1"/>
          </p:cNvPicPr>
          <p:nvPr/>
        </p:nvPicPr>
        <p:blipFill>
          <a:blip r:embed="rId2"/>
          <a:stretch>
            <a:fillRect/>
          </a:stretch>
        </p:blipFill>
        <p:spPr>
          <a:xfrm>
            <a:off x="533400" y="1665377"/>
            <a:ext cx="7315200" cy="3527246"/>
          </a:xfrm>
          <a:prstGeom prst="rect">
            <a:avLst/>
          </a:prstGeom>
        </p:spPr>
      </p:pic>
      <p:sp>
        <p:nvSpPr>
          <p:cNvPr id="6" name="Title 1">
            <a:extLst>
              <a:ext uri="{FF2B5EF4-FFF2-40B4-BE49-F238E27FC236}">
                <a16:creationId xmlns:a16="http://schemas.microsoft.com/office/drawing/2014/main" id="{57BA9219-97C7-4A7E-99A5-02DA3234ACB0}"/>
              </a:ext>
            </a:extLst>
          </p:cNvPr>
          <p:cNvSpPr txBox="1">
            <a:spLocks/>
          </p:cNvSpPr>
          <p:nvPr/>
        </p:nvSpPr>
        <p:spPr>
          <a:xfrm>
            <a:off x="1114425" y="304800"/>
            <a:ext cx="6153150" cy="914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Tenure Density</a:t>
            </a:r>
          </a:p>
        </p:txBody>
      </p:sp>
      <p:sp>
        <p:nvSpPr>
          <p:cNvPr id="2" name="TextBox 1">
            <a:extLst>
              <a:ext uri="{FF2B5EF4-FFF2-40B4-BE49-F238E27FC236}">
                <a16:creationId xmlns:a16="http://schemas.microsoft.com/office/drawing/2014/main" id="{3AD0050D-0388-417C-98BD-EC8A31D70240}"/>
              </a:ext>
            </a:extLst>
          </p:cNvPr>
          <p:cNvSpPr txBox="1"/>
          <p:nvPr/>
        </p:nvSpPr>
        <p:spPr>
          <a:xfrm>
            <a:off x="533400" y="5943600"/>
            <a:ext cx="7086600" cy="538609"/>
          </a:xfrm>
          <a:prstGeom prst="rect">
            <a:avLst/>
          </a:prstGeom>
          <a:noFill/>
        </p:spPr>
        <p:txBody>
          <a:bodyPr wrap="square" rtlCol="0">
            <a:spAutoFit/>
          </a:bodyPr>
          <a:lstStyle/>
          <a:p>
            <a:r>
              <a:rPr lang="en-US" sz="1100" dirty="0"/>
              <a:t>Data Source: CSU Systemwide Human Resources, CIRS AN Files</a:t>
            </a:r>
          </a:p>
          <a:p>
            <a:endParaRPr lang="en-US" dirty="0"/>
          </a:p>
        </p:txBody>
      </p:sp>
    </p:spTree>
    <p:extLst>
      <p:ext uri="{BB962C8B-B14F-4D97-AF65-F5344CB8AC3E}">
        <p14:creationId xmlns:p14="http://schemas.microsoft.com/office/powerpoint/2010/main" val="371001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823B5-E31A-4071-AF89-DE7A5AF4DD89}"/>
              </a:ext>
            </a:extLst>
          </p:cNvPr>
          <p:cNvPicPr>
            <a:picLocks noChangeAspect="1"/>
          </p:cNvPicPr>
          <p:nvPr/>
        </p:nvPicPr>
        <p:blipFill>
          <a:blip r:embed="rId2"/>
          <a:stretch>
            <a:fillRect/>
          </a:stretch>
        </p:blipFill>
        <p:spPr>
          <a:xfrm>
            <a:off x="303077" y="1828800"/>
            <a:ext cx="7775846" cy="3200400"/>
          </a:xfrm>
          <a:prstGeom prst="rect">
            <a:avLst/>
          </a:prstGeom>
        </p:spPr>
      </p:pic>
      <p:sp>
        <p:nvSpPr>
          <p:cNvPr id="6" name="Title 1">
            <a:extLst>
              <a:ext uri="{FF2B5EF4-FFF2-40B4-BE49-F238E27FC236}">
                <a16:creationId xmlns:a16="http://schemas.microsoft.com/office/drawing/2014/main" id="{90D331F6-27A2-4EA0-B850-57B5EF4D630E}"/>
              </a:ext>
            </a:extLst>
          </p:cNvPr>
          <p:cNvSpPr txBox="1">
            <a:spLocks/>
          </p:cNvSpPr>
          <p:nvPr/>
        </p:nvSpPr>
        <p:spPr>
          <a:xfrm>
            <a:off x="1114425" y="304800"/>
            <a:ext cx="6153150" cy="914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Tenure Density</a:t>
            </a:r>
          </a:p>
        </p:txBody>
      </p:sp>
      <p:sp>
        <p:nvSpPr>
          <p:cNvPr id="2" name="TextBox 1">
            <a:extLst>
              <a:ext uri="{FF2B5EF4-FFF2-40B4-BE49-F238E27FC236}">
                <a16:creationId xmlns:a16="http://schemas.microsoft.com/office/drawing/2014/main" id="{25A988A7-B5AA-45C6-A414-4D4E9C23B8AA}"/>
              </a:ext>
            </a:extLst>
          </p:cNvPr>
          <p:cNvSpPr txBox="1"/>
          <p:nvPr/>
        </p:nvSpPr>
        <p:spPr>
          <a:xfrm>
            <a:off x="495300" y="5791200"/>
            <a:ext cx="7391400" cy="261610"/>
          </a:xfrm>
          <a:prstGeom prst="rect">
            <a:avLst/>
          </a:prstGeom>
          <a:noFill/>
        </p:spPr>
        <p:txBody>
          <a:bodyPr wrap="square" rtlCol="0">
            <a:spAutoFit/>
          </a:bodyPr>
          <a:lstStyle/>
          <a:p>
            <a:r>
              <a:rPr lang="en-US" sz="1100" dirty="0"/>
              <a:t>Data Source: CSU Systemwide Human Resources, CIRS AN Files</a:t>
            </a:r>
          </a:p>
        </p:txBody>
      </p:sp>
    </p:spTree>
    <p:extLst>
      <p:ext uri="{BB962C8B-B14F-4D97-AF65-F5344CB8AC3E}">
        <p14:creationId xmlns:p14="http://schemas.microsoft.com/office/powerpoint/2010/main" val="1042252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381000"/>
            <a:ext cx="7524750" cy="1295400"/>
          </a:xfrm>
        </p:spPr>
        <p:txBody>
          <a:bodyPr>
            <a:normAutofit/>
          </a:bodyPr>
          <a:lstStyle/>
          <a:p>
            <a:pPr algn="ctr"/>
            <a:r>
              <a:rPr lang="en-US" sz="2300" b="1" dirty="0">
                <a:latin typeface="Times New Roman" panose="02020603050405020304" pitchFamily="18" charset="0"/>
                <a:cs typeface="Times New Roman" panose="02020603050405020304" pitchFamily="18" charset="0"/>
              </a:rPr>
              <a:t>T/TT Faculty by College and Gender</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Fall 2023</a:t>
            </a:r>
            <a:r>
              <a:rPr lang="en-US" sz="2200" b="1" dirty="0"/>
              <a:t/>
            </a:r>
            <a:br>
              <a:rPr lang="en-US" sz="2200" b="1" dirty="0"/>
            </a:br>
            <a:r>
              <a:rPr lang="en-US" sz="1200" b="1" dirty="0"/>
              <a:t/>
            </a:r>
            <a:br>
              <a:rPr lang="en-US" sz="1200" b="1" dirty="0"/>
            </a:br>
            <a:r>
              <a:rPr lang="en-US" sz="1800" dirty="0">
                <a:latin typeface="Times New Roman" panose="02020603050405020304" pitchFamily="18" charset="0"/>
                <a:cs typeface="Times New Roman" panose="02020603050405020304" pitchFamily="18" charset="0"/>
              </a:rPr>
              <a:t>Excludes FERP and Administrators</a:t>
            </a:r>
          </a:p>
        </p:txBody>
      </p:sp>
      <p:sp>
        <p:nvSpPr>
          <p:cNvPr id="12" name="TextBox 11"/>
          <p:cNvSpPr txBox="1"/>
          <p:nvPr/>
        </p:nvSpPr>
        <p:spPr>
          <a:xfrm>
            <a:off x="628650" y="5791200"/>
            <a:ext cx="6000750" cy="261610"/>
          </a:xfrm>
          <a:prstGeom prst="rect">
            <a:avLst/>
          </a:prstGeom>
          <a:noFill/>
        </p:spPr>
        <p:txBody>
          <a:bodyPr wrap="square" rtlCol="0">
            <a:spAutoFit/>
          </a:bodyPr>
          <a:lstStyle/>
          <a:p>
            <a:pPr lvl="0"/>
            <a:r>
              <a:rPr lang="en-US" sz="1100" dirty="0">
                <a:solidFill>
                  <a:prstClr val="black"/>
                </a:solidFill>
              </a:rPr>
              <a:t>Note:  Non-binary added to gender classification effective AY 2022-2023.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78289613"/>
              </p:ext>
            </p:extLst>
          </p:nvPr>
        </p:nvGraphicFramePr>
        <p:xfrm>
          <a:off x="457200" y="1676400"/>
          <a:ext cx="7391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2198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984047" cy="1157289"/>
          </a:xfrm>
        </p:spPr>
        <p:txBody>
          <a:bodyPr>
            <a:normAutofit fontScale="90000"/>
          </a:bodyPr>
          <a:lstStyle/>
          <a:p>
            <a:pPr algn="ctr"/>
            <a:r>
              <a:rPr lang="en-US" sz="2600" b="1" dirty="0">
                <a:latin typeface="Times New Roman" panose="02020603050405020304" pitchFamily="18" charset="0"/>
                <a:cs typeface="Times New Roman" panose="02020603050405020304" pitchFamily="18" charset="0"/>
              </a:rPr>
              <a:t>T/TT Faculty by College and Ethnic Background (Headcount)</a:t>
            </a:r>
            <a:br>
              <a:rPr lang="en-US" sz="2600" b="1" dirty="0">
                <a:latin typeface="Times New Roman" panose="02020603050405020304" pitchFamily="18" charset="0"/>
                <a:cs typeface="Times New Roman" panose="02020603050405020304" pitchFamily="18" charset="0"/>
              </a:rPr>
            </a:br>
            <a:r>
              <a:rPr lang="en-US" sz="2600" b="1" dirty="0">
                <a:latin typeface="Times New Roman" panose="02020603050405020304" pitchFamily="18" charset="0"/>
                <a:cs typeface="Times New Roman" panose="02020603050405020304" pitchFamily="18" charset="0"/>
              </a:rPr>
              <a:t>Fall 2023</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Excludes FERP faculty and Administrators</a:t>
            </a:r>
          </a:p>
        </p:txBody>
      </p:sp>
      <p:graphicFrame>
        <p:nvGraphicFramePr>
          <p:cNvPr id="15" name="Table 14"/>
          <p:cNvGraphicFramePr>
            <a:graphicFrameLocks noGrp="1"/>
          </p:cNvGraphicFramePr>
          <p:nvPr>
            <p:extLst>
              <p:ext uri="{D42A27DB-BD31-4B8C-83A1-F6EECF244321}">
                <p14:modId xmlns:p14="http://schemas.microsoft.com/office/powerpoint/2010/main" val="1438756004"/>
              </p:ext>
            </p:extLst>
          </p:nvPr>
        </p:nvGraphicFramePr>
        <p:xfrm>
          <a:off x="304800" y="1828804"/>
          <a:ext cx="7772402" cy="4343396"/>
        </p:xfrm>
        <a:graphic>
          <a:graphicData uri="http://schemas.openxmlformats.org/drawingml/2006/table">
            <a:tbl>
              <a:tblPr/>
              <a:tblGrid>
                <a:gridCol w="2272234">
                  <a:extLst>
                    <a:ext uri="{9D8B030D-6E8A-4147-A177-3AD203B41FA5}">
                      <a16:colId xmlns:a16="http://schemas.microsoft.com/office/drawing/2014/main" val="2499592107"/>
                    </a:ext>
                  </a:extLst>
                </a:gridCol>
                <a:gridCol w="375455">
                  <a:extLst>
                    <a:ext uri="{9D8B030D-6E8A-4147-A177-3AD203B41FA5}">
                      <a16:colId xmlns:a16="http://schemas.microsoft.com/office/drawing/2014/main" val="3455092718"/>
                    </a:ext>
                  </a:extLst>
                </a:gridCol>
                <a:gridCol w="312066">
                  <a:extLst>
                    <a:ext uri="{9D8B030D-6E8A-4147-A177-3AD203B41FA5}">
                      <a16:colId xmlns:a16="http://schemas.microsoft.com/office/drawing/2014/main" val="3462520042"/>
                    </a:ext>
                  </a:extLst>
                </a:gridCol>
                <a:gridCol w="375455">
                  <a:extLst>
                    <a:ext uri="{9D8B030D-6E8A-4147-A177-3AD203B41FA5}">
                      <a16:colId xmlns:a16="http://schemas.microsoft.com/office/drawing/2014/main" val="948862121"/>
                    </a:ext>
                  </a:extLst>
                </a:gridCol>
                <a:gridCol w="312066">
                  <a:extLst>
                    <a:ext uri="{9D8B030D-6E8A-4147-A177-3AD203B41FA5}">
                      <a16:colId xmlns:a16="http://schemas.microsoft.com/office/drawing/2014/main" val="1029555141"/>
                    </a:ext>
                  </a:extLst>
                </a:gridCol>
                <a:gridCol w="375455">
                  <a:extLst>
                    <a:ext uri="{9D8B030D-6E8A-4147-A177-3AD203B41FA5}">
                      <a16:colId xmlns:a16="http://schemas.microsoft.com/office/drawing/2014/main" val="1529380658"/>
                    </a:ext>
                  </a:extLst>
                </a:gridCol>
                <a:gridCol w="312066">
                  <a:extLst>
                    <a:ext uri="{9D8B030D-6E8A-4147-A177-3AD203B41FA5}">
                      <a16:colId xmlns:a16="http://schemas.microsoft.com/office/drawing/2014/main" val="435461167"/>
                    </a:ext>
                  </a:extLst>
                </a:gridCol>
                <a:gridCol w="375455">
                  <a:extLst>
                    <a:ext uri="{9D8B030D-6E8A-4147-A177-3AD203B41FA5}">
                      <a16:colId xmlns:a16="http://schemas.microsoft.com/office/drawing/2014/main" val="1217022157"/>
                    </a:ext>
                  </a:extLst>
                </a:gridCol>
                <a:gridCol w="312066">
                  <a:extLst>
                    <a:ext uri="{9D8B030D-6E8A-4147-A177-3AD203B41FA5}">
                      <a16:colId xmlns:a16="http://schemas.microsoft.com/office/drawing/2014/main" val="1276766153"/>
                    </a:ext>
                  </a:extLst>
                </a:gridCol>
                <a:gridCol w="375455">
                  <a:extLst>
                    <a:ext uri="{9D8B030D-6E8A-4147-A177-3AD203B41FA5}">
                      <a16:colId xmlns:a16="http://schemas.microsoft.com/office/drawing/2014/main" val="3545567884"/>
                    </a:ext>
                  </a:extLst>
                </a:gridCol>
                <a:gridCol w="312066">
                  <a:extLst>
                    <a:ext uri="{9D8B030D-6E8A-4147-A177-3AD203B41FA5}">
                      <a16:colId xmlns:a16="http://schemas.microsoft.com/office/drawing/2014/main" val="3146284905"/>
                    </a:ext>
                  </a:extLst>
                </a:gridCol>
                <a:gridCol w="375455">
                  <a:extLst>
                    <a:ext uri="{9D8B030D-6E8A-4147-A177-3AD203B41FA5}">
                      <a16:colId xmlns:a16="http://schemas.microsoft.com/office/drawing/2014/main" val="1097963292"/>
                    </a:ext>
                  </a:extLst>
                </a:gridCol>
                <a:gridCol w="312066">
                  <a:extLst>
                    <a:ext uri="{9D8B030D-6E8A-4147-A177-3AD203B41FA5}">
                      <a16:colId xmlns:a16="http://schemas.microsoft.com/office/drawing/2014/main" val="3530604934"/>
                    </a:ext>
                  </a:extLst>
                </a:gridCol>
                <a:gridCol w="375455">
                  <a:extLst>
                    <a:ext uri="{9D8B030D-6E8A-4147-A177-3AD203B41FA5}">
                      <a16:colId xmlns:a16="http://schemas.microsoft.com/office/drawing/2014/main" val="4054282017"/>
                    </a:ext>
                  </a:extLst>
                </a:gridCol>
                <a:gridCol w="312066">
                  <a:extLst>
                    <a:ext uri="{9D8B030D-6E8A-4147-A177-3AD203B41FA5}">
                      <a16:colId xmlns:a16="http://schemas.microsoft.com/office/drawing/2014/main" val="3436367002"/>
                    </a:ext>
                  </a:extLst>
                </a:gridCol>
                <a:gridCol w="375455">
                  <a:extLst>
                    <a:ext uri="{9D8B030D-6E8A-4147-A177-3AD203B41FA5}">
                      <a16:colId xmlns:a16="http://schemas.microsoft.com/office/drawing/2014/main" val="1930369035"/>
                    </a:ext>
                  </a:extLst>
                </a:gridCol>
                <a:gridCol w="312066">
                  <a:extLst>
                    <a:ext uri="{9D8B030D-6E8A-4147-A177-3AD203B41FA5}">
                      <a16:colId xmlns:a16="http://schemas.microsoft.com/office/drawing/2014/main" val="3591993397"/>
                    </a:ext>
                  </a:extLst>
                </a:gridCol>
              </a:tblGrid>
              <a:tr h="398295">
                <a:tc>
                  <a:txBody>
                    <a:bodyPr/>
                    <a:lstStyle/>
                    <a:p>
                      <a:pPr algn="l" fontAlgn="b"/>
                      <a:endParaRPr lang="en-US" sz="900" b="1" i="0" u="none" strike="noStrike">
                        <a:solidFill>
                          <a:srgbClr val="000000"/>
                        </a:solidFill>
                        <a:effectLst/>
                        <a:latin typeface="Calibri" panose="020F0502020204030204" pitchFamily="34" charset="0"/>
                      </a:endParaRPr>
                    </a:p>
                  </a:txBody>
                  <a:tcPr marL="3648" marR="3648" marT="364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a:solidFill>
                            <a:srgbClr val="000000"/>
                          </a:solidFill>
                          <a:effectLst/>
                          <a:latin typeface="Calibri" panose="020F0502020204030204" pitchFamily="34" charset="0"/>
                        </a:rPr>
                        <a:t>BUS</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EDUC</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ETHS</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HSS</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LCA</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SCI</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LIB</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gridSpan="2">
                  <a:txBody>
                    <a:bodyPr/>
                    <a:lstStyle/>
                    <a:p>
                      <a:pPr algn="ctr" fontAlgn="b"/>
                      <a:r>
                        <a:rPr lang="en-US" sz="900" b="1" i="0" u="none" strike="noStrike">
                          <a:solidFill>
                            <a:srgbClr val="000000"/>
                          </a:solidFill>
                          <a:effectLst/>
                          <a:latin typeface="Calibri" panose="020F0502020204030204" pitchFamily="34" charset="0"/>
                        </a:rPr>
                        <a:t>TOTALS</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hMerge="1">
                  <a:txBody>
                    <a:bodyPr/>
                    <a:lstStyle/>
                    <a:p>
                      <a:endParaRPr lang="en-US"/>
                    </a:p>
                  </a:txBody>
                  <a:tcPr/>
                </a:tc>
                <a:extLst>
                  <a:ext uri="{0D108BD9-81ED-4DB2-BD59-A6C34878D82A}">
                    <a16:rowId xmlns:a16="http://schemas.microsoft.com/office/drawing/2014/main" val="4127037200"/>
                  </a:ext>
                </a:extLst>
              </a:tr>
              <a:tr h="398295">
                <a:tc>
                  <a:txBody>
                    <a:bodyPr/>
                    <a:lstStyle/>
                    <a:p>
                      <a:pPr algn="l" fontAlgn="b"/>
                      <a:r>
                        <a:rPr lang="en-US" sz="900" b="0" i="0" u="none" strike="noStrike">
                          <a:solidFill>
                            <a:srgbClr val="000000"/>
                          </a:solidFill>
                          <a:effectLst/>
                          <a:latin typeface="Calibri" panose="020F0502020204030204" pitchFamily="34"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b"/>
                      <a:r>
                        <a:rPr lang="en-US" sz="900" b="0" i="0" u="none" strike="noStrike">
                          <a:solidFill>
                            <a:srgbClr val="000000"/>
                          </a:solidFill>
                          <a:effectLst/>
                          <a:latin typeface="Calibri" panose="020F0502020204030204" pitchFamily="34" charset="0"/>
                        </a:rPr>
                        <a: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3931009500"/>
                  </a:ext>
                </a:extLst>
              </a:tr>
              <a:tr h="398295">
                <a:tc>
                  <a:txBody>
                    <a:bodyPr/>
                    <a:lstStyle/>
                    <a:p>
                      <a:pPr algn="l" fontAlgn="b"/>
                      <a:r>
                        <a:rPr lang="en-US" sz="900" b="0" i="0" u="none" strike="noStrike">
                          <a:solidFill>
                            <a:srgbClr val="000000"/>
                          </a:solidFill>
                          <a:effectLst/>
                          <a:latin typeface="Calibri" panose="020F0502020204030204" pitchFamily="34" charset="0"/>
                        </a:rPr>
                        <a:t>American Indian/Alaska Native</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9808771"/>
                  </a:ext>
                </a:extLst>
              </a:tr>
              <a:tr h="398295">
                <a:tc>
                  <a:txBody>
                    <a:bodyPr/>
                    <a:lstStyle/>
                    <a:p>
                      <a:pPr algn="l" fontAlgn="b"/>
                      <a:r>
                        <a:rPr lang="en-US" sz="900" b="0" i="0" u="none" strike="noStrike">
                          <a:solidFill>
                            <a:srgbClr val="000000"/>
                          </a:solidFill>
                          <a:effectLst/>
                          <a:latin typeface="Calibri" panose="020F0502020204030204" pitchFamily="34" charset="0"/>
                        </a:rPr>
                        <a:t>Asian*</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56%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28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29%</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56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22%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198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8108044"/>
                  </a:ext>
                </a:extLst>
              </a:tr>
              <a:tr h="398295">
                <a:tc>
                  <a:txBody>
                    <a:bodyPr/>
                    <a:lstStyle/>
                    <a:p>
                      <a:pPr algn="l" fontAlgn="b"/>
                      <a:r>
                        <a:rPr lang="en-US" sz="900" b="0" i="0" u="none" strike="noStrike">
                          <a:solidFill>
                            <a:srgbClr val="000000"/>
                          </a:solidFill>
                          <a:effectLst/>
                          <a:latin typeface="Calibri" panose="020F0502020204030204" pitchFamily="34" charset="0"/>
                        </a:rPr>
                        <a:t>Black/African American</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24%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8574879"/>
                  </a:ext>
                </a:extLst>
              </a:tr>
              <a:tr h="398295">
                <a:tc>
                  <a:txBody>
                    <a:bodyPr/>
                    <a:lstStyle/>
                    <a:p>
                      <a:pPr algn="l" fontAlgn="b"/>
                      <a:r>
                        <a:rPr lang="en-US" sz="900" b="0" i="0" u="none" strike="noStrike">
                          <a:solidFill>
                            <a:srgbClr val="000000"/>
                          </a:solidFill>
                          <a:effectLst/>
                          <a:latin typeface="Calibri" panose="020F0502020204030204" pitchFamily="34" charset="0"/>
                        </a:rPr>
                        <a:t>Hispanic/Latinx</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2838221"/>
                  </a:ext>
                </a:extLst>
              </a:tr>
              <a:tr h="398295">
                <a:tc>
                  <a:txBody>
                    <a:bodyPr/>
                    <a:lstStyle/>
                    <a:p>
                      <a:pPr algn="l" fontAlgn="b"/>
                      <a:r>
                        <a:rPr lang="en-US" sz="900" b="0" i="0" u="none" strike="noStrike">
                          <a:solidFill>
                            <a:srgbClr val="000000"/>
                          </a:solidFill>
                          <a:effectLst/>
                          <a:latin typeface="Calibri" panose="020F0502020204030204" pitchFamily="34" charset="0"/>
                        </a:rPr>
                        <a:t>Native Hawaiian/Oth Pac Island</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3647943"/>
                  </a:ext>
                </a:extLst>
              </a:tr>
              <a:tr h="398295">
                <a:tc>
                  <a:txBody>
                    <a:bodyPr/>
                    <a:lstStyle/>
                    <a:p>
                      <a:pPr algn="l" fontAlgn="b"/>
                      <a:r>
                        <a:rPr lang="en-US" sz="900" b="0" i="0" u="none" strike="noStrike" dirty="0">
                          <a:solidFill>
                            <a:srgbClr val="000000"/>
                          </a:solidFill>
                          <a:effectLst/>
                          <a:latin typeface="Calibri" panose="020F0502020204030204" pitchFamily="34" charset="0"/>
                        </a:rPr>
                        <a:t>White</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50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153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67%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77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67%</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340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288998"/>
                  </a:ext>
                </a:extLst>
              </a:tr>
              <a:tr h="398295">
                <a:tc>
                  <a:txBody>
                    <a:bodyPr/>
                    <a:lstStyle/>
                    <a:p>
                      <a:pPr algn="l" fontAlgn="b"/>
                      <a:r>
                        <a:rPr lang="en-US" sz="900" b="0" i="0" u="none" strike="noStrike">
                          <a:solidFill>
                            <a:srgbClr val="000000"/>
                          </a:solidFill>
                          <a:effectLst/>
                          <a:latin typeface="Calibri" panose="020F0502020204030204" pitchFamily="34" charset="0"/>
                        </a:rPr>
                        <a:t>Not Specified</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9</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11%</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solidFill>
                            <a:srgbClr val="000000"/>
                          </a:solidFill>
                          <a:effectLst/>
                          <a:latin typeface="Calibri" panose="020F0502020204030204" pitchFamily="34" charset="0"/>
                        </a:rPr>
                        <a:t>36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46468"/>
                  </a:ext>
                </a:extLst>
              </a:tr>
              <a:tr h="398295">
                <a:tc>
                  <a:txBody>
                    <a:bodyPr/>
                    <a:lstStyle/>
                    <a:p>
                      <a:pPr algn="l" fontAlgn="b"/>
                      <a:r>
                        <a:rPr lang="en-US" sz="900" b="1" i="0" u="none" strike="noStrike">
                          <a:solidFill>
                            <a:srgbClr val="000000"/>
                          </a:solidFill>
                          <a:effectLst/>
                          <a:latin typeface="Calibri" panose="020F0502020204030204" pitchFamily="34" charset="0"/>
                        </a:rPr>
                        <a:t>TOTAL T/TT</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900" b="1" i="0" u="none" strike="noStrike">
                          <a:solidFill>
                            <a:srgbClr val="000000"/>
                          </a:solidFill>
                          <a:effectLst/>
                          <a:latin typeface="Calibri" panose="020F0502020204030204" pitchFamily="34" charset="0"/>
                        </a:rPr>
                        <a:t>94</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36</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panose="020F0502020204030204" pitchFamily="34" charset="0"/>
                        </a:rPr>
                        <a:t>38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95</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panose="020F0502020204030204" pitchFamily="34" charset="0"/>
                        </a:rPr>
                        <a:t>229</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162</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panose="020F0502020204030204" pitchFamily="34" charset="0"/>
                        </a:rPr>
                        <a:t>9</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1" i="0" u="none" strike="noStrike">
                          <a:solidFill>
                            <a:srgbClr val="000000"/>
                          </a:solidFill>
                          <a:effectLst/>
                          <a:latin typeface="Calibri" panose="020F0502020204030204" pitchFamily="34" charset="0"/>
                        </a:rPr>
                        <a:t>663</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900" b="1" i="0" u="none" strike="noStrike">
                          <a:solidFill>
                            <a:srgbClr val="000000"/>
                          </a:solidFill>
                          <a:effectLst/>
                          <a:latin typeface="Calibri" panose="020F0502020204030204" pitchFamily="34" charset="0"/>
                        </a:rPr>
                        <a:t>100%</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4097438378"/>
                  </a:ext>
                </a:extLst>
              </a:tr>
              <a:tr h="360446">
                <a:tc gridSpan="17">
                  <a:txBody>
                    <a:bodyPr/>
                    <a:lstStyle/>
                    <a:p>
                      <a:pPr algn="l" fontAlgn="b"/>
                      <a:r>
                        <a:rPr lang="en-US" sz="900" b="0" i="0" u="none" strike="noStrike" dirty="0">
                          <a:solidFill>
                            <a:srgbClr val="000000"/>
                          </a:solidFill>
                          <a:effectLst/>
                          <a:latin typeface="Calibri" panose="020F0502020204030204" pitchFamily="34" charset="0"/>
                        </a:rPr>
                        <a:t> *Includes: Asian Indian, Chinese, Filipino, Japanese, Korean, Other Asian</a:t>
                      </a:r>
                    </a:p>
                  </a:txBody>
                  <a:tcPr marL="3648" marR="3648" marT="3648"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1333828"/>
                  </a:ext>
                </a:extLst>
              </a:tr>
            </a:tbl>
          </a:graphicData>
        </a:graphic>
      </p:graphicFrame>
    </p:spTree>
    <p:extLst>
      <p:ext uri="{BB962C8B-B14F-4D97-AF65-F5344CB8AC3E}">
        <p14:creationId xmlns:p14="http://schemas.microsoft.com/office/powerpoint/2010/main" val="252253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02" y="457202"/>
            <a:ext cx="7448550" cy="762000"/>
          </a:xfrm>
        </p:spPr>
        <p:txBody>
          <a:bodyPr>
            <a:normAutofit fontScale="90000"/>
          </a:bodyPr>
          <a:lstStyle/>
          <a:p>
            <a:pPr algn="ctr"/>
            <a:r>
              <a:rPr lang="en-US" sz="2200" b="1" dirty="0"/>
              <a:t/>
            </a:r>
            <a:br>
              <a:rPr lang="en-US" sz="2200" b="1" dirty="0"/>
            </a:br>
            <a:r>
              <a:rPr lang="en-US" sz="2200" b="1" dirty="0"/>
              <a:t/>
            </a:r>
            <a:br>
              <a:rPr lang="en-US" sz="2200" b="1" dirty="0"/>
            </a:br>
            <a:r>
              <a:rPr lang="en-US" sz="2200" b="1" dirty="0">
                <a:latin typeface="Times New Roman" panose="02020603050405020304" pitchFamily="18" charset="0"/>
                <a:cs typeface="Times New Roman" panose="02020603050405020304" pitchFamily="18" charset="0"/>
              </a:rPr>
              <a:t>Summary of Associate Professors/Librarians</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Eligible for Promotion to Full Review in Fall 2022 and</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Actual Promotions Effective Fall 2023</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200" dirty="0"/>
              <a:t/>
            </a:r>
            <a:br>
              <a:rPr lang="en-US" sz="2200" dirty="0"/>
            </a:br>
            <a:endParaRPr lang="en-US" sz="2000" dirty="0"/>
          </a:p>
        </p:txBody>
      </p:sp>
      <p:pic>
        <p:nvPicPr>
          <p:cNvPr id="3" name="Picture 2"/>
          <p:cNvPicPr>
            <a:picLocks noChangeAspect="1"/>
          </p:cNvPicPr>
          <p:nvPr/>
        </p:nvPicPr>
        <p:blipFill>
          <a:blip r:embed="rId2"/>
          <a:stretch>
            <a:fillRect/>
          </a:stretch>
        </p:blipFill>
        <p:spPr>
          <a:xfrm>
            <a:off x="228600" y="1828800"/>
            <a:ext cx="7943850" cy="3181350"/>
          </a:xfrm>
          <a:prstGeom prst="rect">
            <a:avLst/>
          </a:prstGeom>
        </p:spPr>
      </p:pic>
    </p:spTree>
    <p:extLst>
      <p:ext uri="{BB962C8B-B14F-4D97-AF65-F5344CB8AC3E}">
        <p14:creationId xmlns:p14="http://schemas.microsoft.com/office/powerpoint/2010/main" val="163966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9168-0674-8047-BA36-954B294A1EEF}"/>
              </a:ext>
            </a:extLst>
          </p:cNvPr>
          <p:cNvSpPr>
            <a:spLocks noGrp="1"/>
          </p:cNvSpPr>
          <p:nvPr>
            <p:ph type="title"/>
          </p:nvPr>
        </p:nvSpPr>
        <p:spPr>
          <a:xfrm>
            <a:off x="232433" y="304800"/>
            <a:ext cx="7886700" cy="928689"/>
          </a:xfrm>
        </p:spPr>
        <p:txBody>
          <a:bodyPr>
            <a:normAutofit/>
          </a:bodyPr>
          <a:lstStyle/>
          <a:p>
            <a:pPr algn="ctr"/>
            <a:r>
              <a:rPr lang="en-US" sz="3000" b="1" dirty="0">
                <a:solidFill>
                  <a:srgbClr val="E2AF2D"/>
                </a:solidFill>
                <a:latin typeface="Times New Roman" panose="02020603050405020304" pitchFamily="18" charset="0"/>
                <a:cs typeface="Times New Roman" panose="02020603050405020304" pitchFamily="18" charset="0"/>
              </a:rPr>
              <a:t>Contact us</a:t>
            </a: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https://facaffairs.sfsu.edu/</a:t>
            </a:r>
          </a:p>
        </p:txBody>
      </p:sp>
      <p:pic>
        <p:nvPicPr>
          <p:cNvPr id="5" name="Content Placeholder 4">
            <a:extLst>
              <a:ext uri="{FF2B5EF4-FFF2-40B4-BE49-F238E27FC236}">
                <a16:creationId xmlns:a16="http://schemas.microsoft.com/office/drawing/2014/main" id="{4599EBD8-E19D-014B-8A33-8EF2C1073147}"/>
              </a:ext>
            </a:extLst>
          </p:cNvPr>
          <p:cNvPicPr>
            <a:picLocks noGrp="1" noChangeAspect="1"/>
          </p:cNvPicPr>
          <p:nvPr>
            <p:ph idx="1"/>
          </p:nvPr>
        </p:nvPicPr>
        <p:blipFill>
          <a:blip r:embed="rId2"/>
          <a:stretch>
            <a:fillRect/>
          </a:stretch>
        </p:blipFill>
        <p:spPr>
          <a:xfrm>
            <a:off x="232433" y="1676400"/>
            <a:ext cx="7949774" cy="3780009"/>
          </a:xfrm>
          <a:prstGeom prst="rect">
            <a:avLst/>
          </a:prstGeom>
        </p:spPr>
      </p:pic>
    </p:spTree>
    <p:extLst>
      <p:ext uri="{BB962C8B-B14F-4D97-AF65-F5344CB8AC3E}">
        <p14:creationId xmlns:p14="http://schemas.microsoft.com/office/powerpoint/2010/main" val="69592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43000"/>
            <a:ext cx="6858000" cy="2763837"/>
          </a:xfrm>
        </p:spPr>
        <p:txBody>
          <a:bodyPr>
            <a:normAutofit/>
          </a:bodyPr>
          <a:lstStyle/>
          <a:p>
            <a:r>
              <a:rPr lang="en-US" sz="4000" b="1" dirty="0">
                <a:effectLst/>
                <a:latin typeface="Times New Roman" panose="02020603050405020304" pitchFamily="18" charset="0"/>
                <a:cs typeface="Times New Roman" panose="02020603050405020304" pitchFamily="18" charset="0"/>
              </a:rPr>
              <a:t/>
            </a:r>
            <a:br>
              <a:rPr lang="en-US" sz="4000" b="1" dirty="0">
                <a:effectLst/>
                <a:latin typeface="Times New Roman" panose="02020603050405020304" pitchFamily="18" charset="0"/>
                <a:cs typeface="Times New Roman" panose="02020603050405020304" pitchFamily="18" charset="0"/>
              </a:rPr>
            </a:br>
            <a:r>
              <a:rPr lang="en-US" sz="4000" b="1" dirty="0">
                <a:solidFill>
                  <a:srgbClr val="000000"/>
                </a:solidFill>
                <a:effectLst/>
                <a:latin typeface="Times New Roman" panose="02020603050405020304" pitchFamily="18" charset="0"/>
                <a:cs typeface="Times New Roman" panose="02020603050405020304" pitchFamily="18" charset="0"/>
              </a:rPr>
              <a:t> </a:t>
            </a:r>
            <a:r>
              <a:rPr lang="en-US" sz="4000" b="1" dirty="0">
                <a:solidFill>
                  <a:srgbClr val="323232"/>
                </a:solidFill>
                <a:effectLst/>
                <a:latin typeface="Times New Roman" panose="02020603050405020304" pitchFamily="18" charset="0"/>
                <a:cs typeface="Times New Roman" panose="02020603050405020304" pitchFamily="18" charset="0"/>
              </a:rPr>
              <a:t>Sabbatical and </a:t>
            </a:r>
            <a:br>
              <a:rPr lang="en-US" sz="4000" b="1" dirty="0">
                <a:solidFill>
                  <a:srgbClr val="323232"/>
                </a:solidFill>
                <a:effectLst/>
                <a:latin typeface="Times New Roman" panose="02020603050405020304" pitchFamily="18" charset="0"/>
                <a:cs typeface="Times New Roman" panose="02020603050405020304" pitchFamily="18" charset="0"/>
              </a:rPr>
            </a:br>
            <a:r>
              <a:rPr lang="en-US" sz="4000" b="1" dirty="0">
                <a:solidFill>
                  <a:srgbClr val="323232"/>
                </a:solidFill>
                <a:effectLst/>
                <a:latin typeface="Times New Roman" panose="02020603050405020304" pitchFamily="18" charset="0"/>
                <a:cs typeface="Times New Roman" panose="02020603050405020304" pitchFamily="18" charset="0"/>
              </a:rPr>
              <a:t>Leaves with Pay</a:t>
            </a:r>
            <a:br>
              <a:rPr lang="en-US" sz="4000" b="1" dirty="0">
                <a:solidFill>
                  <a:srgbClr val="323232"/>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3602038"/>
            <a:ext cx="6858000" cy="2570162"/>
          </a:xfrm>
        </p:spPr>
        <p:txBody>
          <a:bodyPr>
            <a:normAutofit/>
          </a:bodyPr>
          <a:lstStyle/>
          <a:p>
            <a:endParaRPr lang="en-US" sz="2500" dirty="0"/>
          </a:p>
          <a:p>
            <a:endParaRPr lang="en-US" sz="2500" dirty="0"/>
          </a:p>
          <a:p>
            <a:endParaRPr lang="en-US" sz="2500" dirty="0"/>
          </a:p>
        </p:txBody>
      </p:sp>
    </p:spTree>
    <p:extLst>
      <p:ext uri="{BB962C8B-B14F-4D97-AF65-F5344CB8AC3E}">
        <p14:creationId xmlns:p14="http://schemas.microsoft.com/office/powerpoint/2010/main" val="175013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5E42-DE57-405D-A597-9566A2978315}"/>
              </a:ext>
            </a:extLst>
          </p:cNvPr>
          <p:cNvSpPr>
            <a:spLocks noGrp="1"/>
          </p:cNvSpPr>
          <p:nvPr>
            <p:ph type="title"/>
          </p:nvPr>
        </p:nvSpPr>
        <p:spPr>
          <a:xfrm>
            <a:off x="457200" y="304800"/>
            <a:ext cx="7448026" cy="930274"/>
          </a:xfrm>
        </p:spPr>
        <p:txBody>
          <a:bodyPr>
            <a:normAutofit/>
          </a:bodyPr>
          <a:lstStyle/>
          <a:p>
            <a:pPr algn="ctr"/>
            <a:r>
              <a:rPr lang="en-US" sz="2800" b="1" dirty="0">
                <a:latin typeface="Times New Roman" panose="02020603050405020304" pitchFamily="18" charset="0"/>
                <a:cs typeface="Times New Roman" panose="02020603050405020304" pitchFamily="18" charset="0"/>
              </a:rPr>
              <a:t>Sabbatical and Leave with Pay Policies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CBA, Senate Policy, Administration</a:t>
            </a:r>
          </a:p>
        </p:txBody>
      </p:sp>
      <p:sp>
        <p:nvSpPr>
          <p:cNvPr id="3" name="Content Placeholder 2">
            <a:extLst>
              <a:ext uri="{FF2B5EF4-FFF2-40B4-BE49-F238E27FC236}">
                <a16:creationId xmlns:a16="http://schemas.microsoft.com/office/drawing/2014/main" id="{8847BCA8-1E5B-4DB9-8CF5-7DD765F51392}"/>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CBA Articles 27-28: </a:t>
            </a:r>
            <a:r>
              <a:rPr lang="en-US" sz="2400" dirty="0">
                <a:latin typeface="Times New Roman" panose="02020603050405020304" pitchFamily="18" charset="0"/>
                <a:cs typeface="Times New Roman" panose="02020603050405020304" pitchFamily="18" charset="0"/>
                <a:hlinkClick r:id="rId2"/>
              </a:rPr>
              <a:t>https://www.calstate.edu/csu-system/faculty-staff/labor-and-employee-relations/Pages/unit3-cfa.aspx</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Academic Senate Policy: </a:t>
            </a:r>
            <a:r>
              <a:rPr lang="en-US" sz="2400" dirty="0">
                <a:latin typeface="Times New Roman" panose="02020603050405020304" pitchFamily="18" charset="0"/>
                <a:cs typeface="Times New Roman" panose="02020603050405020304" pitchFamily="18" charset="0"/>
                <a:hlinkClick r:id="rId3"/>
              </a:rPr>
              <a:t>https://senate.sfsu.edu/sites/default/files/documents/S22-301_Sabbatical_and_Leaves_with_Pay_Policy.pdf</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Policy Administration/Implementation: </a:t>
            </a:r>
            <a:r>
              <a:rPr lang="en-US" sz="2400" dirty="0">
                <a:latin typeface="Times New Roman" panose="02020603050405020304" pitchFamily="18" charset="0"/>
                <a:cs typeface="Times New Roman" panose="02020603050405020304" pitchFamily="18" charset="0"/>
                <a:hlinkClick r:id="rId4"/>
              </a:rPr>
              <a:t>https://facaffairs.sfsu.edu/leaves-withwithout-pay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sz="2000" dirty="0"/>
          </a:p>
          <a:p>
            <a:endParaRPr lang="en-US" dirty="0"/>
          </a:p>
        </p:txBody>
      </p:sp>
    </p:spTree>
    <p:extLst>
      <p:ext uri="{BB962C8B-B14F-4D97-AF65-F5344CB8AC3E}">
        <p14:creationId xmlns:p14="http://schemas.microsoft.com/office/powerpoint/2010/main" val="189655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183-0CC1-254A-9AE3-8A5A8DD4E93E}"/>
              </a:ext>
            </a:extLst>
          </p:cNvPr>
          <p:cNvSpPr>
            <a:spLocks noGrp="1"/>
          </p:cNvSpPr>
          <p:nvPr>
            <p:ph type="title"/>
          </p:nvPr>
        </p:nvSpPr>
        <p:spPr>
          <a:xfrm>
            <a:off x="-57150" y="381000"/>
            <a:ext cx="8305800" cy="863319"/>
          </a:xfrm>
        </p:spPr>
        <p:txBody>
          <a:bodyPr>
            <a:normAutofit/>
          </a:bodyPr>
          <a:lstStyle/>
          <a:p>
            <a:pPr algn="ctr"/>
            <a:r>
              <a:rPr lang="en-US" b="1" dirty="0">
                <a:solidFill>
                  <a:srgbClr val="323232"/>
                </a:solidFill>
                <a:effectLst/>
                <a:latin typeface="Times New Roman" panose="02020603050405020304" pitchFamily="18" charset="0"/>
                <a:cs typeface="Times New Roman" panose="02020603050405020304" pitchFamily="18" charset="0"/>
              </a:rPr>
              <a:t>Workshops</a:t>
            </a:r>
          </a:p>
        </p:txBody>
      </p:sp>
      <p:sp>
        <p:nvSpPr>
          <p:cNvPr id="3" name="Content Placeholder 2">
            <a:extLst>
              <a:ext uri="{FF2B5EF4-FFF2-40B4-BE49-F238E27FC236}">
                <a16:creationId xmlns:a16="http://schemas.microsoft.com/office/drawing/2014/main" id="{132309C5-F165-E648-A6A9-A40CB1F81582}"/>
              </a:ext>
            </a:extLst>
          </p:cNvPr>
          <p:cNvSpPr>
            <a:spLocks noGrp="1"/>
          </p:cNvSpPr>
          <p:nvPr>
            <p:ph idx="1"/>
          </p:nvPr>
        </p:nvSpPr>
        <p:spPr>
          <a:xfrm>
            <a:off x="304800" y="1681444"/>
            <a:ext cx="7581900" cy="4310942"/>
          </a:xfrm>
        </p:spPr>
        <p:txBody>
          <a:bodyPr>
            <a:normAutofit fontScale="92500"/>
          </a:bodyPr>
          <a:lstStyle/>
          <a:p>
            <a:pPr lvl="1" indent="-342900">
              <a:spcBef>
                <a:spcPts val="0"/>
              </a:spcBef>
              <a:buFont typeface="Wingdings" pitchFamily="2" charset="2"/>
              <a:buChar char="v"/>
            </a:pPr>
            <a:r>
              <a:rPr lang="en-US" sz="2500" b="0" i="0" u="none" strike="noStrike" dirty="0">
                <a:solidFill>
                  <a:srgbClr val="212121"/>
                </a:solidFill>
                <a:effectLst/>
                <a:latin typeface="Times New Roman" panose="02020603050405020304" pitchFamily="18" charset="0"/>
                <a:cs typeface="Times New Roman" panose="02020603050405020304" pitchFamily="18" charset="0"/>
              </a:rPr>
              <a:t>Since Fall 2022, the Academic Senate Faculty Affairs Committee and the Office of Faculty Affairs and Professional Development have presented workshops for faculty preparing applications for a Leave With Pay.</a:t>
            </a:r>
          </a:p>
          <a:p>
            <a:pPr marR="0" indent="-342900" algn="l">
              <a:spcBef>
                <a:spcPts val="0"/>
              </a:spcBef>
              <a:spcAft>
                <a:spcPts val="0"/>
              </a:spcAft>
              <a:buFont typeface="Wingdings" pitchFamily="2" charset="2"/>
              <a:buChar char="v"/>
            </a:pPr>
            <a:endParaRPr lang="en-US" sz="2800" b="0" i="0" u="none" strike="noStrike" dirty="0">
              <a:solidFill>
                <a:srgbClr val="212121"/>
              </a:solidFill>
              <a:effectLst/>
              <a:latin typeface="Times New Roman" panose="02020603050405020304" pitchFamily="18" charset="0"/>
              <a:cs typeface="Times New Roman" panose="02020603050405020304" pitchFamily="18" charset="0"/>
            </a:endParaRPr>
          </a:p>
          <a:p>
            <a:pPr lvl="1" indent="-342900">
              <a:spcBef>
                <a:spcPts val="0"/>
              </a:spcBef>
              <a:buFont typeface="Wingdings" pitchFamily="2" charset="2"/>
              <a:buChar char="v"/>
            </a:pPr>
            <a:r>
              <a:rPr lang="en-US" sz="2500" b="0" i="0" u="none" strike="noStrike" dirty="0">
                <a:solidFill>
                  <a:srgbClr val="212121"/>
                </a:solidFill>
                <a:effectLst/>
                <a:latin typeface="Times New Roman" panose="02020603050405020304" pitchFamily="18" charset="0"/>
                <a:cs typeface="Times New Roman" panose="02020603050405020304" pitchFamily="18" charset="0"/>
              </a:rPr>
              <a:t>The sessions were recorded and made available for all those who were unable to attend. </a:t>
            </a:r>
            <a:endParaRPr lang="en-US" sz="2500" dirty="0">
              <a:solidFill>
                <a:srgbClr val="212121"/>
              </a:solidFill>
              <a:latin typeface="Times New Roman" panose="02020603050405020304" pitchFamily="18" charset="0"/>
              <a:cs typeface="Times New Roman" panose="02020603050405020304" pitchFamily="18" charset="0"/>
            </a:endParaRPr>
          </a:p>
          <a:p>
            <a:pPr marR="0" indent="-342900" algn="l">
              <a:spcBef>
                <a:spcPts val="0"/>
              </a:spcBef>
              <a:spcAft>
                <a:spcPts val="0"/>
              </a:spcAft>
              <a:buFont typeface="Wingdings" pitchFamily="2" charset="2"/>
              <a:buChar char="v"/>
            </a:pPr>
            <a:endParaRPr lang="en-US" sz="2800" dirty="0">
              <a:solidFill>
                <a:srgbClr val="212121"/>
              </a:solidFill>
              <a:effectLst/>
              <a:latin typeface="Times New Roman" panose="02020603050405020304" pitchFamily="18" charset="0"/>
              <a:cs typeface="Times New Roman" panose="02020603050405020304" pitchFamily="18" charset="0"/>
            </a:endParaRPr>
          </a:p>
          <a:p>
            <a:pPr lvl="1" indent="-342900">
              <a:spcBef>
                <a:spcPts val="0"/>
              </a:spcBef>
              <a:buFont typeface="Wingdings" pitchFamily="2" charset="2"/>
              <a:buChar char="v"/>
            </a:pPr>
            <a:r>
              <a:rPr lang="en-US" sz="2500" dirty="0">
                <a:solidFill>
                  <a:srgbClr val="212121"/>
                </a:solidFill>
                <a:latin typeface="Times New Roman" panose="02020603050405020304" pitchFamily="18" charset="0"/>
                <a:cs typeface="Times New Roman" panose="02020603050405020304" pitchFamily="18" charset="0"/>
              </a:rPr>
              <a:t>Beginning last Fall (2022) AP Mandolfo meets with USC to ensure compliance with the revised Senate policy, and to minimize unintentional bias in the process.</a:t>
            </a:r>
            <a:r>
              <a:rPr lang="en-US" sz="1700" dirty="0">
                <a:solidFill>
                  <a:srgbClr val="172D4A"/>
                </a:solidFill>
                <a:effectLst/>
                <a:latin typeface="Helvetica" pitchFamily="2" charset="0"/>
              </a:rPr>
              <a:t/>
            </a:r>
            <a:br>
              <a:rPr lang="en-US" sz="1700" dirty="0">
                <a:solidFill>
                  <a:srgbClr val="172D4A"/>
                </a:solidFill>
                <a:effectLst/>
                <a:latin typeface="Helvetica" pitchFamily="2" charset="0"/>
              </a:rPr>
            </a:br>
            <a:endParaRPr lang="en-US" sz="1700" dirty="0">
              <a:solidFill>
                <a:srgbClr val="172D4A"/>
              </a:solidFill>
              <a:effectLst/>
              <a:latin typeface="Helvetica" pitchFamily="2" charset="0"/>
            </a:endParaRPr>
          </a:p>
          <a:p>
            <a:pPr marL="457200" indent="-457200">
              <a:buFont typeface="Wingdings" pitchFamily="2" charset="2"/>
              <a:buChar char="v"/>
            </a:pPr>
            <a:endParaRPr lang="en-US" sz="2400" dirty="0"/>
          </a:p>
          <a:p>
            <a:pPr marL="457200" indent="-457200">
              <a:buFont typeface="Wingdings" pitchFamily="2" charset="2"/>
              <a:buChar char="v"/>
            </a:pPr>
            <a:endParaRPr lang="en-US" sz="2400" dirty="0"/>
          </a:p>
        </p:txBody>
      </p:sp>
    </p:spTree>
    <p:extLst>
      <p:ext uri="{BB962C8B-B14F-4D97-AF65-F5344CB8AC3E}">
        <p14:creationId xmlns:p14="http://schemas.microsoft.com/office/powerpoint/2010/main" val="279143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BE1E-4668-F3C8-61CD-9F7C52EB0F73}"/>
              </a:ext>
            </a:extLst>
          </p:cNvPr>
          <p:cNvSpPr>
            <a:spLocks noGrp="1"/>
          </p:cNvSpPr>
          <p:nvPr>
            <p:ph type="title"/>
          </p:nvPr>
        </p:nvSpPr>
        <p:spPr>
          <a:xfrm>
            <a:off x="1085850" y="304800"/>
            <a:ext cx="6153150" cy="914400"/>
          </a:xfrm>
        </p:spPr>
        <p:txBody>
          <a:bodyPr/>
          <a:lstStyle/>
          <a:p>
            <a:pPr algn="ctr"/>
            <a:r>
              <a:rPr lang="en-US" b="1" dirty="0">
                <a:latin typeface="Times New Roman" panose="02020603050405020304" pitchFamily="18" charset="0"/>
                <a:cs typeface="Times New Roman" panose="02020603050405020304" pitchFamily="18" charset="0"/>
              </a:rPr>
              <a:t>Sabbatical and DIP Eligibility</a:t>
            </a:r>
          </a:p>
        </p:txBody>
      </p:sp>
      <p:sp>
        <p:nvSpPr>
          <p:cNvPr id="3" name="Content Placeholder 2">
            <a:extLst>
              <a:ext uri="{FF2B5EF4-FFF2-40B4-BE49-F238E27FC236}">
                <a16:creationId xmlns:a16="http://schemas.microsoft.com/office/drawing/2014/main" id="{FB06C8BE-4A29-228C-63EE-5EC5A901F4AC}"/>
              </a:ext>
            </a:extLst>
          </p:cNvPr>
          <p:cNvSpPr>
            <a:spLocks noGrp="1"/>
          </p:cNvSpPr>
          <p:nvPr>
            <p:ph idx="1"/>
          </p:nvPr>
        </p:nvSpPr>
        <p:spPr>
          <a:xfrm>
            <a:off x="628650" y="1825625"/>
            <a:ext cx="7067550" cy="4351338"/>
          </a:xfrm>
        </p:spPr>
        <p:txBody>
          <a:bodyPr>
            <a:noAutofit/>
          </a:bodyPr>
          <a:lstStyle/>
          <a:p>
            <a:pPr marL="0" indent="0">
              <a:buNone/>
            </a:pPr>
            <a:r>
              <a:rPr lang="en-US" sz="2600" dirty="0">
                <a:latin typeface="Times New Roman" panose="02020603050405020304" pitchFamily="18" charset="0"/>
                <a:cs typeface="Times New Roman" panose="02020603050405020304" pitchFamily="18" charset="0"/>
              </a:rPr>
              <a:t>To be eligible for a sabbatical leave, the applicant must have served full-time for six (6) years at this campus in the preceding seven (7) year period prior to the leave and at least six (6) years after any previous sabbatical leave or difference in pay leave. This includes lecturer faculty as well as tenure/tenure track faculty. </a:t>
            </a:r>
          </a:p>
        </p:txBody>
      </p:sp>
    </p:spTree>
    <p:extLst>
      <p:ext uri="{BB962C8B-B14F-4D97-AF65-F5344CB8AC3E}">
        <p14:creationId xmlns:p14="http://schemas.microsoft.com/office/powerpoint/2010/main" val="1059555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183-0CC1-254A-9AE3-8A5A8DD4E93E}"/>
              </a:ext>
            </a:extLst>
          </p:cNvPr>
          <p:cNvSpPr>
            <a:spLocks noGrp="1"/>
          </p:cNvSpPr>
          <p:nvPr>
            <p:ph type="title"/>
          </p:nvPr>
        </p:nvSpPr>
        <p:spPr>
          <a:xfrm>
            <a:off x="247650" y="385400"/>
            <a:ext cx="7677150" cy="854073"/>
          </a:xfrm>
        </p:spPr>
        <p:txBody>
          <a:bodyPr>
            <a:normAutofit/>
          </a:bodyPr>
          <a:lstStyle/>
          <a:p>
            <a:pPr algn="ctr"/>
            <a:r>
              <a:rPr lang="en-US" sz="2300" b="1" dirty="0">
                <a:latin typeface="Times New Roman" panose="02020603050405020304" pitchFamily="18" charset="0"/>
                <a:cs typeface="Times New Roman" panose="02020603050405020304" pitchFamily="18" charset="0"/>
              </a:rPr>
              <a:t>Leaves With Pay Awards for AY 2023-2024</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Eligibility, Application and Awards</a:t>
            </a:r>
            <a:endParaRPr lang="en-US" sz="2300" dirty="0">
              <a:solidFill>
                <a:srgbClr val="323232"/>
              </a:solidFill>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2309C5-F165-E648-A6A9-A40CB1F81582}"/>
              </a:ext>
            </a:extLst>
          </p:cNvPr>
          <p:cNvSpPr>
            <a:spLocks noGrp="1"/>
          </p:cNvSpPr>
          <p:nvPr>
            <p:ph idx="1"/>
          </p:nvPr>
        </p:nvSpPr>
        <p:spPr>
          <a:xfrm>
            <a:off x="628650" y="1219200"/>
            <a:ext cx="6915150" cy="5638800"/>
          </a:xfrm>
        </p:spPr>
        <p:txBody>
          <a:bodyPr>
            <a:normAutofit fontScale="85000" lnSpcReduction="20000"/>
          </a:bodyPr>
          <a:lstStyle/>
          <a:p>
            <a:pPr marL="0" indent="0">
              <a:buNone/>
            </a:pPr>
            <a:r>
              <a:rPr lang="en-US" sz="1800" dirty="0">
                <a:latin typeface="Times New Roman" panose="02020603050405020304" pitchFamily="18" charset="0"/>
                <a:cs typeface="Times New Roman" panose="02020603050405020304" pitchFamily="18" charset="0"/>
              </a:rPr>
              <a:t> </a:t>
            </a:r>
          </a:p>
          <a:p>
            <a:pPr marL="342900" lvl="1" indent="0">
              <a:buNone/>
            </a:pPr>
            <a:r>
              <a:rPr lang="en-US" b="1" dirty="0">
                <a:solidFill>
                  <a:srgbClr val="172D4A"/>
                </a:solidFill>
                <a:latin typeface="Times New Roman" panose="02020603050405020304" pitchFamily="18" charset="0"/>
                <a:cs typeface="Times New Roman" panose="02020603050405020304" pitchFamily="18" charset="0"/>
              </a:rPr>
              <a:t>ELIGIBILTY</a:t>
            </a:r>
            <a:endParaRPr lang="en-US" b="1" dirty="0">
              <a:solidFill>
                <a:srgbClr val="172D4A"/>
              </a:solidFill>
              <a:effectLst/>
              <a:latin typeface="Times New Roman" panose="02020603050405020304" pitchFamily="18" charset="0"/>
              <a:cs typeface="Times New Roman" panose="02020603050405020304" pitchFamily="18" charset="0"/>
            </a:endParaRP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Faculty eligible to apply</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278 tenure track/tenured faculty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49 lecturer faculty</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12% to award = 40</a:t>
            </a:r>
          </a:p>
          <a:p>
            <a:pPr marL="342900" lvl="1" indent="0">
              <a:buNone/>
            </a:pPr>
            <a:endParaRPr lang="en-US" dirty="0">
              <a:solidFill>
                <a:srgbClr val="172D4A"/>
              </a:solidFill>
              <a:latin typeface="Times New Roman" panose="02020603050405020304" pitchFamily="18" charset="0"/>
              <a:cs typeface="Times New Roman" panose="02020603050405020304" pitchFamily="18" charset="0"/>
            </a:endParaRPr>
          </a:p>
          <a:p>
            <a:pPr marL="342900" lvl="1" indent="0">
              <a:buNone/>
            </a:pPr>
            <a:r>
              <a:rPr lang="en-US" b="1" dirty="0">
                <a:solidFill>
                  <a:srgbClr val="172D4A"/>
                </a:solidFill>
                <a:latin typeface="Times New Roman" panose="02020603050405020304" pitchFamily="18" charset="0"/>
                <a:cs typeface="Times New Roman" panose="02020603050405020304" pitchFamily="18" charset="0"/>
              </a:rPr>
              <a:t>APPLICATIONS RECEIVED</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Sabbatical, 1 semester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70 tenure track/tenured faculty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5 lecturer faculty </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Sabbatical, AY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16 tenure track/tenured faculty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1 lecturer faculty </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Difference in Pay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14 tenure track/tenured faculty</a:t>
            </a:r>
          </a:p>
          <a:p>
            <a:pPr marL="342900" lvl="1" indent="0">
              <a:buNone/>
            </a:pPr>
            <a:endParaRPr lang="en-US" dirty="0">
              <a:solidFill>
                <a:srgbClr val="172D4A"/>
              </a:solidFill>
              <a:effectLst/>
              <a:latin typeface="Times New Roman" panose="02020603050405020304" pitchFamily="18" charset="0"/>
              <a:cs typeface="Times New Roman" panose="02020603050405020304" pitchFamily="18" charset="0"/>
            </a:endParaRPr>
          </a:p>
          <a:p>
            <a:pPr marL="342900" lvl="1" indent="0">
              <a:buNone/>
            </a:pPr>
            <a:r>
              <a:rPr lang="en-US" b="1" dirty="0">
                <a:solidFill>
                  <a:srgbClr val="172D4A"/>
                </a:solidFill>
                <a:latin typeface="Times New Roman" panose="02020603050405020304" pitchFamily="18" charset="0"/>
                <a:cs typeface="Times New Roman" panose="02020603050405020304" pitchFamily="18" charset="0"/>
              </a:rPr>
              <a:t>AWARDED</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Sabbatical, 1 semester</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40 tenure track/tenured faculty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2 lecturer faculty </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Sabbatical, AY	</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16 tenure track/tenured faculty </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1 lecturer faculty </a:t>
            </a:r>
          </a:p>
          <a:p>
            <a:pPr marL="342900" lvl="1" indent="0">
              <a:buNone/>
            </a:pPr>
            <a:r>
              <a:rPr lang="en-US" dirty="0">
                <a:solidFill>
                  <a:srgbClr val="172D4A"/>
                </a:solidFill>
                <a:latin typeface="Times New Roman" panose="02020603050405020304" pitchFamily="18" charset="0"/>
                <a:cs typeface="Times New Roman" panose="02020603050405020304" pitchFamily="18" charset="0"/>
              </a:rPr>
              <a:t>	Difference in Pay (DIP)</a:t>
            </a:r>
          </a:p>
          <a:p>
            <a:pPr marL="685800" lvl="2" indent="0">
              <a:buNone/>
            </a:pPr>
            <a:r>
              <a:rPr lang="en-US" sz="1800" dirty="0">
                <a:solidFill>
                  <a:srgbClr val="172D4A"/>
                </a:solidFill>
                <a:latin typeface="Times New Roman" panose="02020603050405020304" pitchFamily="18" charset="0"/>
                <a:cs typeface="Times New Roman" panose="02020603050405020304" pitchFamily="18" charset="0"/>
              </a:rPr>
              <a:t>	14 tenure track/tenured faculty </a:t>
            </a:r>
          </a:p>
          <a:p>
            <a:pPr marL="342900" lvl="1" indent="0">
              <a:buNone/>
            </a:pPr>
            <a:endParaRPr lang="en-US" dirty="0">
              <a:solidFill>
                <a:srgbClr val="172D4A"/>
              </a:solidFill>
              <a:latin typeface="Times New Roman" panose="02020603050405020304" pitchFamily="18" charset="0"/>
              <a:cs typeface="Times New Roman" panose="02020603050405020304" pitchFamily="18" charset="0"/>
            </a:endParaRPr>
          </a:p>
          <a:p>
            <a:pPr marL="0" indent="0">
              <a:buNone/>
            </a:pPr>
            <a:endParaRPr lang="en-US" sz="2400" dirty="0"/>
          </a:p>
          <a:p>
            <a:pPr marL="457200" indent="-457200">
              <a:buFont typeface="Wingdings" pitchFamily="2" charset="2"/>
              <a:buChar char="v"/>
            </a:pPr>
            <a:endParaRPr lang="en-US" sz="2400" dirty="0"/>
          </a:p>
        </p:txBody>
      </p:sp>
    </p:spTree>
    <p:extLst>
      <p:ext uri="{BB962C8B-B14F-4D97-AF65-F5344CB8AC3E}">
        <p14:creationId xmlns:p14="http://schemas.microsoft.com/office/powerpoint/2010/main" val="262795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183-0CC1-254A-9AE3-8A5A8DD4E93E}"/>
              </a:ext>
            </a:extLst>
          </p:cNvPr>
          <p:cNvSpPr>
            <a:spLocks noGrp="1"/>
          </p:cNvSpPr>
          <p:nvPr>
            <p:ph type="title"/>
          </p:nvPr>
        </p:nvSpPr>
        <p:spPr>
          <a:xfrm>
            <a:off x="243879" y="228600"/>
            <a:ext cx="7886700" cy="1006474"/>
          </a:xfrm>
        </p:spPr>
        <p:txBody>
          <a:bodyPr>
            <a:normAutofit/>
          </a:bodyPr>
          <a:lstStyle/>
          <a:p>
            <a:pPr algn="ctr"/>
            <a:r>
              <a:rPr lang="en-US" sz="2300" b="1" dirty="0">
                <a:latin typeface="Times New Roman" panose="02020603050405020304" pitchFamily="18" charset="0"/>
                <a:cs typeface="Times New Roman" panose="02020603050405020304" pitchFamily="18" charset="0"/>
              </a:rPr>
              <a:t>SABBATICAL - Semester</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2022-2023 Application Year for Awards in AY 2023-2024</a:t>
            </a:r>
            <a:r>
              <a:rPr lang="en-US" dirty="0">
                <a:latin typeface="Times New Roman" panose="02020603050405020304" pitchFamily="18" charset="0"/>
                <a:cs typeface="Times New Roman" panose="02020603050405020304" pitchFamily="18" charset="0"/>
              </a:rPr>
              <a:t> </a:t>
            </a:r>
            <a:endParaRPr lang="en-US" dirty="0">
              <a:solidFill>
                <a:srgbClr val="323232"/>
              </a:solidFill>
              <a:effectLst/>
              <a:latin typeface="Times New Roman" panose="02020603050405020304" pitchFamily="18" charset="0"/>
              <a:cs typeface="Times New Roman" panose="02020603050405020304"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924559979"/>
              </p:ext>
            </p:extLst>
          </p:nvPr>
        </p:nvGraphicFramePr>
        <p:xfrm>
          <a:off x="250870" y="1087462"/>
          <a:ext cx="4171950" cy="3371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a:graphicFrameLocks/>
          </p:cNvGraphicFramePr>
          <p:nvPr>
            <p:extLst>
              <p:ext uri="{D42A27DB-BD31-4B8C-83A1-F6EECF244321}">
                <p14:modId xmlns:p14="http://schemas.microsoft.com/office/powerpoint/2010/main" val="1321361738"/>
              </p:ext>
            </p:extLst>
          </p:nvPr>
        </p:nvGraphicFramePr>
        <p:xfrm>
          <a:off x="4003317" y="1049361"/>
          <a:ext cx="4162425" cy="3409950"/>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4"/>
          <p:cNvPicPr>
            <a:picLocks noGrp="1" noChangeAspect="1"/>
          </p:cNvPicPr>
          <p:nvPr>
            <p:ph idx="1"/>
          </p:nvPr>
        </p:nvPicPr>
        <p:blipFill>
          <a:blip r:embed="rId4"/>
          <a:stretch>
            <a:fillRect/>
          </a:stretch>
        </p:blipFill>
        <p:spPr>
          <a:xfrm>
            <a:off x="236690" y="4437745"/>
            <a:ext cx="7886700" cy="2301935"/>
          </a:xfrm>
          <a:prstGeom prst="rect">
            <a:avLst/>
          </a:prstGeom>
        </p:spPr>
      </p:pic>
    </p:spTree>
    <p:extLst>
      <p:ext uri="{BB962C8B-B14F-4D97-AF65-F5344CB8AC3E}">
        <p14:creationId xmlns:p14="http://schemas.microsoft.com/office/powerpoint/2010/main" val="3284458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183-0CC1-254A-9AE3-8A5A8DD4E93E}"/>
              </a:ext>
            </a:extLst>
          </p:cNvPr>
          <p:cNvSpPr>
            <a:spLocks noGrp="1"/>
          </p:cNvSpPr>
          <p:nvPr>
            <p:ph type="title"/>
          </p:nvPr>
        </p:nvSpPr>
        <p:spPr>
          <a:xfrm>
            <a:off x="381000" y="304800"/>
            <a:ext cx="7533873" cy="914400"/>
          </a:xfrm>
        </p:spPr>
        <p:txBody>
          <a:bodyPr>
            <a:normAutofit/>
          </a:bodyPr>
          <a:lstStyle/>
          <a:p>
            <a:pPr algn="ctr"/>
            <a:r>
              <a:rPr lang="en-US" sz="2300" b="1" dirty="0">
                <a:latin typeface="Times New Roman" panose="02020603050405020304" pitchFamily="18" charset="0"/>
                <a:cs typeface="Times New Roman" panose="02020603050405020304" pitchFamily="18" charset="0"/>
              </a:rPr>
              <a:t>SABBATICAL - AY</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2022-2023 Application Year for Awards in AY 2023-2024</a:t>
            </a:r>
            <a:r>
              <a:rPr lang="en-US" b="1" dirty="0">
                <a:latin typeface="Times New Roman" panose="02020603050405020304" pitchFamily="18" charset="0"/>
                <a:cs typeface="Times New Roman" panose="02020603050405020304" pitchFamily="18" charset="0"/>
              </a:rPr>
              <a:t> </a:t>
            </a:r>
            <a:endParaRPr lang="en-US" b="1" dirty="0">
              <a:solidFill>
                <a:srgbClr val="323232"/>
              </a:solidFill>
              <a:effectLst/>
              <a:latin typeface="Times New Roman" panose="02020603050405020304" pitchFamily="18" charset="0"/>
              <a:cs typeface="Times New Roman" panose="02020603050405020304" pitchFamily="18" charset="0"/>
            </a:endParaRPr>
          </a:p>
        </p:txBody>
      </p:sp>
      <p:graphicFrame>
        <p:nvGraphicFramePr>
          <p:cNvPr id="20" name="Chart 19"/>
          <p:cNvGraphicFramePr>
            <a:graphicFrameLocks/>
          </p:cNvGraphicFramePr>
          <p:nvPr>
            <p:extLst>
              <p:ext uri="{D42A27DB-BD31-4B8C-83A1-F6EECF244321}">
                <p14:modId xmlns:p14="http://schemas.microsoft.com/office/powerpoint/2010/main" val="803422408"/>
              </p:ext>
            </p:extLst>
          </p:nvPr>
        </p:nvGraphicFramePr>
        <p:xfrm>
          <a:off x="4219173" y="1119658"/>
          <a:ext cx="4162425" cy="3409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57445911"/>
              </p:ext>
            </p:extLst>
          </p:nvPr>
        </p:nvGraphicFramePr>
        <p:xfrm>
          <a:off x="-69636" y="1012512"/>
          <a:ext cx="478155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748733173"/>
              </p:ext>
            </p:extLst>
          </p:nvPr>
        </p:nvGraphicFramePr>
        <p:xfrm>
          <a:off x="3904848" y="1012267"/>
          <a:ext cx="4791074" cy="3438525"/>
        </p:xfrm>
        <a:graphic>
          <a:graphicData uri="http://schemas.openxmlformats.org/drawingml/2006/chart">
            <c:chart xmlns:c="http://schemas.openxmlformats.org/drawingml/2006/chart" xmlns:r="http://schemas.openxmlformats.org/officeDocument/2006/relationships" r:id="rId4"/>
          </a:graphicData>
        </a:graphic>
      </p:graphicFrame>
      <p:pic>
        <p:nvPicPr>
          <p:cNvPr id="4" name="Content Placeholder 3"/>
          <p:cNvPicPr>
            <a:picLocks noGrp="1" noChangeAspect="1"/>
          </p:cNvPicPr>
          <p:nvPr>
            <p:ph idx="1"/>
          </p:nvPr>
        </p:nvPicPr>
        <p:blipFill>
          <a:blip r:embed="rId5"/>
          <a:stretch>
            <a:fillRect/>
          </a:stretch>
        </p:blipFill>
        <p:spPr>
          <a:xfrm>
            <a:off x="339216" y="4343400"/>
            <a:ext cx="7759914" cy="2412811"/>
          </a:xfrm>
          <a:prstGeom prst="rect">
            <a:avLst/>
          </a:prstGeom>
        </p:spPr>
      </p:pic>
    </p:spTree>
    <p:extLst>
      <p:ext uri="{BB962C8B-B14F-4D97-AF65-F5344CB8AC3E}">
        <p14:creationId xmlns:p14="http://schemas.microsoft.com/office/powerpoint/2010/main" val="143329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0183-0CC1-254A-9AE3-8A5A8DD4E93E}"/>
              </a:ext>
            </a:extLst>
          </p:cNvPr>
          <p:cNvSpPr>
            <a:spLocks noGrp="1"/>
          </p:cNvSpPr>
          <p:nvPr>
            <p:ph type="title"/>
          </p:nvPr>
        </p:nvSpPr>
        <p:spPr>
          <a:xfrm>
            <a:off x="228600" y="237840"/>
            <a:ext cx="7886700" cy="1006474"/>
          </a:xfrm>
        </p:spPr>
        <p:txBody>
          <a:bodyPr>
            <a:normAutofit/>
          </a:bodyPr>
          <a:lstStyle/>
          <a:p>
            <a:pPr algn="ctr"/>
            <a:r>
              <a:rPr lang="en-US" sz="2300" b="1" dirty="0">
                <a:latin typeface="Times New Roman" panose="02020603050405020304" pitchFamily="18" charset="0"/>
                <a:cs typeface="Times New Roman" panose="02020603050405020304" pitchFamily="18" charset="0"/>
              </a:rPr>
              <a:t>DIFFERENCE IN PAY LEAVE (DIP)</a:t>
            </a:r>
            <a:br>
              <a:rPr lang="en-US" sz="2300" b="1" dirty="0">
                <a:latin typeface="Times New Roman" panose="02020603050405020304" pitchFamily="18" charset="0"/>
                <a:cs typeface="Times New Roman" panose="02020603050405020304" pitchFamily="18" charset="0"/>
              </a:rPr>
            </a:br>
            <a:r>
              <a:rPr lang="en-US" sz="2300" b="1" dirty="0">
                <a:latin typeface="Times New Roman" panose="02020603050405020304" pitchFamily="18" charset="0"/>
                <a:cs typeface="Times New Roman" panose="02020603050405020304" pitchFamily="18" charset="0"/>
              </a:rPr>
              <a:t>2022-2023 Application Year for Awards in AY 2023-2024</a:t>
            </a:r>
            <a:r>
              <a:rPr lang="en-US" dirty="0">
                <a:latin typeface="Times New Roman" panose="02020603050405020304" pitchFamily="18" charset="0"/>
                <a:cs typeface="Times New Roman" panose="02020603050405020304" pitchFamily="18" charset="0"/>
              </a:rPr>
              <a:t> </a:t>
            </a:r>
            <a:endParaRPr lang="en-US" dirty="0">
              <a:solidFill>
                <a:srgbClr val="323232"/>
              </a:solidFill>
              <a:effectLst/>
              <a:latin typeface="Times New Roman" panose="02020603050405020304" pitchFamily="18" charset="0"/>
              <a:cs typeface="Times New Roman" panose="02020603050405020304" pitchFamily="18" charset="0"/>
            </a:endParaRPr>
          </a:p>
        </p:txBody>
      </p:sp>
      <p:graphicFrame>
        <p:nvGraphicFramePr>
          <p:cNvPr id="20" name="Chart 19"/>
          <p:cNvGraphicFramePr>
            <a:graphicFrameLocks/>
          </p:cNvGraphicFramePr>
          <p:nvPr>
            <p:extLst>
              <p:ext uri="{D42A27DB-BD31-4B8C-83A1-F6EECF244321}">
                <p14:modId xmlns:p14="http://schemas.microsoft.com/office/powerpoint/2010/main" val="803422408"/>
              </p:ext>
            </p:extLst>
          </p:nvPr>
        </p:nvGraphicFramePr>
        <p:xfrm>
          <a:off x="4219173" y="1119658"/>
          <a:ext cx="4162425" cy="3409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746592718"/>
              </p:ext>
            </p:extLst>
          </p:nvPr>
        </p:nvGraphicFramePr>
        <p:xfrm>
          <a:off x="-152400" y="1131464"/>
          <a:ext cx="478155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29283216"/>
              </p:ext>
            </p:extLst>
          </p:nvPr>
        </p:nvGraphicFramePr>
        <p:xfrm>
          <a:off x="-152400" y="1174236"/>
          <a:ext cx="48006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392038613"/>
              </p:ext>
            </p:extLst>
          </p:nvPr>
        </p:nvGraphicFramePr>
        <p:xfrm>
          <a:off x="3761369" y="1256295"/>
          <a:ext cx="4800600" cy="3419475"/>
        </p:xfrm>
        <a:graphic>
          <a:graphicData uri="http://schemas.openxmlformats.org/drawingml/2006/chart">
            <c:chart xmlns:c="http://schemas.openxmlformats.org/drawingml/2006/chart" xmlns:r="http://schemas.openxmlformats.org/officeDocument/2006/relationships" r:id="rId5"/>
          </a:graphicData>
        </a:graphic>
      </p:graphicFrame>
      <p:pic>
        <p:nvPicPr>
          <p:cNvPr id="4" name="Content Placeholder 3"/>
          <p:cNvPicPr>
            <a:picLocks noGrp="1" noChangeAspect="1"/>
          </p:cNvPicPr>
          <p:nvPr>
            <p:ph idx="1"/>
          </p:nvPr>
        </p:nvPicPr>
        <p:blipFill>
          <a:blip r:embed="rId6"/>
          <a:stretch>
            <a:fillRect/>
          </a:stretch>
        </p:blipFill>
        <p:spPr>
          <a:xfrm>
            <a:off x="228600" y="4525295"/>
            <a:ext cx="7886700" cy="2254449"/>
          </a:xfrm>
          <a:prstGeom prst="rect">
            <a:avLst/>
          </a:prstGeom>
        </p:spPr>
      </p:pic>
    </p:spTree>
    <p:extLst>
      <p:ext uri="{BB962C8B-B14F-4D97-AF65-F5344CB8AC3E}">
        <p14:creationId xmlns:p14="http://schemas.microsoft.com/office/powerpoint/2010/main" val="2002764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nate Presentation-Dec 2022_Faculty_Data_PP_Faculty Affairs_Draft[1]  -  Read-Only" id="{097D91D7-D477-784C-9FD3-0E0EBDFD1624}" vid="{1EE13A20-5522-2E42-828E-E643D0BED4C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5149</TotalTime>
  <Words>848</Words>
  <Application>Microsoft Office PowerPoint</Application>
  <PresentationFormat>On-screen Show (4:3)</PresentationFormat>
  <Paragraphs>264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vt:lpstr>
      <vt:lpstr>Times New Roman</vt:lpstr>
      <vt:lpstr>Wingdings</vt:lpstr>
      <vt:lpstr>Office Theme</vt:lpstr>
      <vt:lpstr> Update on   Sabbatical and Leaves with Pay and  Tenure Density February 6, 2024</vt:lpstr>
      <vt:lpstr>  Sabbatical and  Leaves with Pay </vt:lpstr>
      <vt:lpstr>Sabbatical and Leave with Pay Policies CBA, Senate Policy, Administration</vt:lpstr>
      <vt:lpstr>Workshops</vt:lpstr>
      <vt:lpstr>Sabbatical and DIP Eligibility</vt:lpstr>
      <vt:lpstr>Leaves With Pay Awards for AY 2023-2024 Eligibility, Application and Awards</vt:lpstr>
      <vt:lpstr>SABBATICAL - Semester 2022-2023 Application Year for Awards in AY 2023-2024 </vt:lpstr>
      <vt:lpstr>SABBATICAL - AY 2022-2023 Application Year for Awards in AY 2023-2024 </vt:lpstr>
      <vt:lpstr>DIFFERENCE IN PAY LEAVE (DIP) 2022-2023 Application Year for Awards in AY 2023-2024 </vt:lpstr>
      <vt:lpstr>PowerPoint Presentation</vt:lpstr>
      <vt:lpstr>PowerPoint Presentation</vt:lpstr>
      <vt:lpstr>T/TT Faculty by College and Gender Fall 2023  Excludes FERP and Administrators</vt:lpstr>
      <vt:lpstr>T/TT Faculty by College and Ethnic Background (Headcount) Fall 2023  Excludes FERP faculty and Administrators</vt:lpstr>
      <vt:lpstr>  Summary of Associate Professors/Librarians Eligible for Promotion to Full Review in Fall 2022 and Actual Promotions Effective Fall 2023  </vt:lpstr>
      <vt:lpstr>Contact us https://facaffairs.sfsu.edu/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Tenure Density and   Sabbatical and Leaves with Pay</dc:title>
  <dc:creator>Todd F Roehrman</dc:creator>
  <cp:lastModifiedBy>Maria Garrido-De La Cruz</cp:lastModifiedBy>
  <cp:revision>57</cp:revision>
  <cp:lastPrinted>2023-10-09T20:50:23Z</cp:lastPrinted>
  <dcterms:created xsi:type="dcterms:W3CDTF">2023-10-05T21:40:41Z</dcterms:created>
  <dcterms:modified xsi:type="dcterms:W3CDTF">2024-02-05T23:25:24Z</dcterms:modified>
</cp:coreProperties>
</file>